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60" r:id="rId3"/>
    <p:sldId id="262" r:id="rId4"/>
    <p:sldId id="271" r:id="rId5"/>
    <p:sldId id="267" r:id="rId6"/>
    <p:sldId id="263" r:id="rId7"/>
    <p:sldId id="264" r:id="rId8"/>
    <p:sldId id="272" r:id="rId9"/>
    <p:sldId id="274" r:id="rId10"/>
    <p:sldId id="268" r:id="rId11"/>
    <p:sldId id="273" r:id="rId12"/>
    <p:sldId id="269" r:id="rId13"/>
    <p:sldId id="270" r:id="rId14"/>
    <p:sldId id="275" r:id="rId15"/>
    <p:sldId id="265" r:id="rId16"/>
    <p:sldId id="26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49"/>
    <p:restoredTop sz="94609"/>
  </p:normalViewPr>
  <p:slideViewPr>
    <p:cSldViewPr snapToGrid="0" snapToObjects="1">
      <p:cViewPr varScale="1">
        <p:scale>
          <a:sx n="93" d="100"/>
          <a:sy n="93" d="100"/>
        </p:scale>
        <p:origin x="47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95D5C8-53A8-4F4E-9DD8-7F366A9A30EF}" type="doc">
      <dgm:prSet loTypeId="urn:microsoft.com/office/officeart/2005/8/layout/cycle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09E1BE0-2942-2845-BF78-31580A195A23}">
      <dgm:prSet phldrT="[Text]"/>
      <dgm:spPr/>
      <dgm:t>
        <a:bodyPr/>
        <a:lstStyle/>
        <a:p>
          <a:r>
            <a:rPr lang="en-US" dirty="0" smtClean="0"/>
            <a:t>Hypothesis</a:t>
          </a:r>
          <a:endParaRPr lang="en-US" dirty="0"/>
        </a:p>
      </dgm:t>
    </dgm:pt>
    <dgm:pt modelId="{5F1A19E2-7D9C-3949-960E-8BCC1CA53634}" type="parTrans" cxnId="{D1F78CE4-FFB5-D547-9B46-E3BC8131FA5F}">
      <dgm:prSet/>
      <dgm:spPr/>
      <dgm:t>
        <a:bodyPr/>
        <a:lstStyle/>
        <a:p>
          <a:endParaRPr lang="en-US"/>
        </a:p>
      </dgm:t>
    </dgm:pt>
    <dgm:pt modelId="{C7285460-1419-7343-A705-5ABA5D713107}" type="sibTrans" cxnId="{D1F78CE4-FFB5-D547-9B46-E3BC8131FA5F}">
      <dgm:prSet/>
      <dgm:spPr/>
      <dgm:t>
        <a:bodyPr/>
        <a:lstStyle/>
        <a:p>
          <a:endParaRPr lang="en-US"/>
        </a:p>
      </dgm:t>
    </dgm:pt>
    <dgm:pt modelId="{F3BA2999-7368-6946-97EA-F7185DB6FFE0}">
      <dgm:prSet phldrT="[Text]"/>
      <dgm:spPr/>
      <dgm:t>
        <a:bodyPr/>
        <a:lstStyle/>
        <a:p>
          <a:r>
            <a:rPr lang="en-US" dirty="0" smtClean="0"/>
            <a:t>Question  (PICO)</a:t>
          </a:r>
          <a:endParaRPr lang="en-US" dirty="0"/>
        </a:p>
      </dgm:t>
    </dgm:pt>
    <dgm:pt modelId="{BEE66CE3-6FAB-E348-8426-547E548E9A72}" type="parTrans" cxnId="{865EC712-AF30-2D4F-9963-DADD04A483EC}">
      <dgm:prSet/>
      <dgm:spPr/>
      <dgm:t>
        <a:bodyPr/>
        <a:lstStyle/>
        <a:p>
          <a:endParaRPr lang="en-US"/>
        </a:p>
      </dgm:t>
    </dgm:pt>
    <dgm:pt modelId="{E8B106B8-2BF3-DF41-8167-EC9B21BB8586}" type="sibTrans" cxnId="{865EC712-AF30-2D4F-9963-DADD04A483EC}">
      <dgm:prSet/>
      <dgm:spPr/>
      <dgm:t>
        <a:bodyPr/>
        <a:lstStyle/>
        <a:p>
          <a:endParaRPr lang="en-US"/>
        </a:p>
      </dgm:t>
    </dgm:pt>
    <dgm:pt modelId="{56407FCD-98E0-4741-B5F2-6F96AE4CE4A7}">
      <dgm:prSet phldrT="[Text]"/>
      <dgm:spPr/>
      <dgm:t>
        <a:bodyPr/>
        <a:lstStyle/>
        <a:p>
          <a:r>
            <a:rPr lang="en-US" dirty="0" smtClean="0"/>
            <a:t>Design (PRECIS2)</a:t>
          </a:r>
          <a:endParaRPr lang="en-US" dirty="0"/>
        </a:p>
      </dgm:t>
    </dgm:pt>
    <dgm:pt modelId="{522FFC79-3EE0-7B46-AEAD-6D3B7E5A16B2}" type="parTrans" cxnId="{DEFD032B-42D1-F449-AFDA-FE259BEF7B72}">
      <dgm:prSet/>
      <dgm:spPr/>
      <dgm:t>
        <a:bodyPr/>
        <a:lstStyle/>
        <a:p>
          <a:endParaRPr lang="en-US"/>
        </a:p>
      </dgm:t>
    </dgm:pt>
    <dgm:pt modelId="{38034075-0E13-794B-BF53-822023ECD552}" type="sibTrans" cxnId="{DEFD032B-42D1-F449-AFDA-FE259BEF7B72}">
      <dgm:prSet/>
      <dgm:spPr/>
      <dgm:t>
        <a:bodyPr/>
        <a:lstStyle/>
        <a:p>
          <a:endParaRPr lang="en-US"/>
        </a:p>
      </dgm:t>
    </dgm:pt>
    <dgm:pt modelId="{1A04EB0C-B3B7-B341-A42E-133BF4C5FB22}">
      <dgm:prSet phldrT="[Text]"/>
      <dgm:spPr/>
      <dgm:t>
        <a:bodyPr/>
        <a:lstStyle/>
        <a:p>
          <a:r>
            <a:rPr lang="en-US" dirty="0" smtClean="0"/>
            <a:t>Ethics</a:t>
          </a:r>
          <a:endParaRPr lang="en-US" dirty="0"/>
        </a:p>
      </dgm:t>
    </dgm:pt>
    <dgm:pt modelId="{6FE4B60B-7086-9242-AB8B-5CA84E12FAC6}" type="parTrans" cxnId="{2818233B-DA95-D943-9171-3C26500A81A4}">
      <dgm:prSet/>
      <dgm:spPr/>
      <dgm:t>
        <a:bodyPr/>
        <a:lstStyle/>
        <a:p>
          <a:endParaRPr lang="en-US"/>
        </a:p>
      </dgm:t>
    </dgm:pt>
    <dgm:pt modelId="{D41832B8-51F1-CE4A-B78E-9D42AA9527B0}" type="sibTrans" cxnId="{2818233B-DA95-D943-9171-3C26500A81A4}">
      <dgm:prSet/>
      <dgm:spPr/>
      <dgm:t>
        <a:bodyPr/>
        <a:lstStyle/>
        <a:p>
          <a:endParaRPr lang="en-US"/>
        </a:p>
      </dgm:t>
    </dgm:pt>
    <dgm:pt modelId="{5E974BE5-6E5D-8F4C-969F-1ABCEB0B6D23}">
      <dgm:prSet phldrT="[Text]"/>
      <dgm:spPr/>
      <dgm:t>
        <a:bodyPr/>
        <a:lstStyle/>
        <a:p>
          <a:r>
            <a:rPr lang="en-US" dirty="0" smtClean="0"/>
            <a:t>Aim</a:t>
          </a:r>
          <a:endParaRPr lang="en-US" dirty="0"/>
        </a:p>
      </dgm:t>
    </dgm:pt>
    <dgm:pt modelId="{B1C3C989-FBFA-7048-BF11-795BCFC97F36}" type="parTrans" cxnId="{CDF593EA-DE60-7748-AD49-093221CFABF5}">
      <dgm:prSet/>
      <dgm:spPr/>
      <dgm:t>
        <a:bodyPr/>
        <a:lstStyle/>
        <a:p>
          <a:endParaRPr lang="en-US"/>
        </a:p>
      </dgm:t>
    </dgm:pt>
    <dgm:pt modelId="{232DF1C8-A65E-BD4C-8BD2-14B425D4BD89}" type="sibTrans" cxnId="{CDF593EA-DE60-7748-AD49-093221CFABF5}">
      <dgm:prSet/>
      <dgm:spPr/>
      <dgm:t>
        <a:bodyPr/>
        <a:lstStyle/>
        <a:p>
          <a:endParaRPr lang="en-US"/>
        </a:p>
      </dgm:t>
    </dgm:pt>
    <dgm:pt modelId="{4C1067F2-0A9D-304F-A59B-00B8DEF9F574}" type="pres">
      <dgm:prSet presAssocID="{6695D5C8-53A8-4F4E-9DD8-7F366A9A30E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39BCAA-1EE4-BE4B-AE83-552F4CFBBEDA}" type="pres">
      <dgm:prSet presAssocID="{909E1BE0-2942-2845-BF78-31580A195A23}" presName="dummy" presStyleCnt="0"/>
      <dgm:spPr/>
    </dgm:pt>
    <dgm:pt modelId="{10A5CE05-973E-264F-BC8F-FF093EB2A132}" type="pres">
      <dgm:prSet presAssocID="{909E1BE0-2942-2845-BF78-31580A195A23}" presName="node" presStyleLbl="revTx" presStyleIdx="0" presStyleCnt="5" custScaleX="1246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C2159C-90EE-7949-8E71-D85E118A7C59}" type="pres">
      <dgm:prSet presAssocID="{C7285460-1419-7343-A705-5ABA5D713107}" presName="sibTrans" presStyleLbl="node1" presStyleIdx="0" presStyleCnt="5"/>
      <dgm:spPr/>
      <dgm:t>
        <a:bodyPr/>
        <a:lstStyle/>
        <a:p>
          <a:endParaRPr lang="en-US"/>
        </a:p>
      </dgm:t>
    </dgm:pt>
    <dgm:pt modelId="{ECEAA3B7-9E7C-8D4D-B8AC-D7C1F828EEBA}" type="pres">
      <dgm:prSet presAssocID="{F3BA2999-7368-6946-97EA-F7185DB6FFE0}" presName="dummy" presStyleCnt="0"/>
      <dgm:spPr/>
    </dgm:pt>
    <dgm:pt modelId="{1356D1A4-CDC4-D54D-9D44-C7E500DF241C}" type="pres">
      <dgm:prSet presAssocID="{F3BA2999-7368-6946-97EA-F7185DB6FFE0}" presName="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F97358-7F79-1043-BCA6-6145E5561A25}" type="pres">
      <dgm:prSet presAssocID="{E8B106B8-2BF3-DF41-8167-EC9B21BB8586}" presName="sibTrans" presStyleLbl="node1" presStyleIdx="1" presStyleCnt="5"/>
      <dgm:spPr/>
      <dgm:t>
        <a:bodyPr/>
        <a:lstStyle/>
        <a:p>
          <a:endParaRPr lang="en-US"/>
        </a:p>
      </dgm:t>
    </dgm:pt>
    <dgm:pt modelId="{3B97B410-394F-CB41-A464-9FBDA5B271EA}" type="pres">
      <dgm:prSet presAssocID="{56407FCD-98E0-4741-B5F2-6F96AE4CE4A7}" presName="dummy" presStyleCnt="0"/>
      <dgm:spPr/>
    </dgm:pt>
    <dgm:pt modelId="{53072008-5514-9947-BC2B-78CABE205E9D}" type="pres">
      <dgm:prSet presAssocID="{56407FCD-98E0-4741-B5F2-6F96AE4CE4A7}" presName="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F60576-45F5-ED41-916E-F5693D753DB4}" type="pres">
      <dgm:prSet presAssocID="{38034075-0E13-794B-BF53-822023ECD552}" presName="sibTrans" presStyleLbl="node1" presStyleIdx="2" presStyleCnt="5"/>
      <dgm:spPr/>
      <dgm:t>
        <a:bodyPr/>
        <a:lstStyle/>
        <a:p>
          <a:endParaRPr lang="en-US"/>
        </a:p>
      </dgm:t>
    </dgm:pt>
    <dgm:pt modelId="{C493D203-E4B9-2943-835A-073795B5B073}" type="pres">
      <dgm:prSet presAssocID="{1A04EB0C-B3B7-B341-A42E-133BF4C5FB22}" presName="dummy" presStyleCnt="0"/>
      <dgm:spPr/>
    </dgm:pt>
    <dgm:pt modelId="{4F2D587B-4249-8C4B-A7B5-D884096568A3}" type="pres">
      <dgm:prSet presAssocID="{1A04EB0C-B3B7-B341-A42E-133BF4C5FB22}" presName="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13C953-96CA-BD49-940E-0AB78DFB86FB}" type="pres">
      <dgm:prSet presAssocID="{D41832B8-51F1-CE4A-B78E-9D42AA9527B0}" presName="sibTrans" presStyleLbl="node1" presStyleIdx="3" presStyleCnt="5"/>
      <dgm:spPr/>
      <dgm:t>
        <a:bodyPr/>
        <a:lstStyle/>
        <a:p>
          <a:endParaRPr lang="en-US"/>
        </a:p>
      </dgm:t>
    </dgm:pt>
    <dgm:pt modelId="{27222374-7594-604A-BEB8-34633D3986C1}" type="pres">
      <dgm:prSet presAssocID="{5E974BE5-6E5D-8F4C-969F-1ABCEB0B6D23}" presName="dummy" presStyleCnt="0"/>
      <dgm:spPr/>
    </dgm:pt>
    <dgm:pt modelId="{3CB6F56C-E0D9-CC4D-9D50-9CB06C1034B5}" type="pres">
      <dgm:prSet presAssocID="{5E974BE5-6E5D-8F4C-969F-1ABCEB0B6D23}" presName="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91FC6D-A0FE-BE46-9F01-B2CBBA67A4AE}" type="pres">
      <dgm:prSet presAssocID="{232DF1C8-A65E-BD4C-8BD2-14B425D4BD89}" presName="sibTrans" presStyleLbl="node1" presStyleIdx="4" presStyleCnt="5"/>
      <dgm:spPr/>
      <dgm:t>
        <a:bodyPr/>
        <a:lstStyle/>
        <a:p>
          <a:endParaRPr lang="en-US"/>
        </a:p>
      </dgm:t>
    </dgm:pt>
  </dgm:ptLst>
  <dgm:cxnLst>
    <dgm:cxn modelId="{DEFD032B-42D1-F449-AFDA-FE259BEF7B72}" srcId="{6695D5C8-53A8-4F4E-9DD8-7F366A9A30EF}" destId="{56407FCD-98E0-4741-B5F2-6F96AE4CE4A7}" srcOrd="2" destOrd="0" parTransId="{522FFC79-3EE0-7B46-AEAD-6D3B7E5A16B2}" sibTransId="{38034075-0E13-794B-BF53-822023ECD552}"/>
    <dgm:cxn modelId="{D52F9840-1BBD-DE4C-A0A8-6C6866C6C57A}" type="presOf" srcId="{6695D5C8-53A8-4F4E-9DD8-7F366A9A30EF}" destId="{4C1067F2-0A9D-304F-A59B-00B8DEF9F574}" srcOrd="0" destOrd="0" presId="urn:microsoft.com/office/officeart/2005/8/layout/cycle1"/>
    <dgm:cxn modelId="{DBC22EAE-A033-4E46-A233-636810FF008A}" type="presOf" srcId="{38034075-0E13-794B-BF53-822023ECD552}" destId="{D0F60576-45F5-ED41-916E-F5693D753DB4}" srcOrd="0" destOrd="0" presId="urn:microsoft.com/office/officeart/2005/8/layout/cycle1"/>
    <dgm:cxn modelId="{27DD0AE7-A54A-5C4E-A0EC-A3981CB17E51}" type="presOf" srcId="{F3BA2999-7368-6946-97EA-F7185DB6FFE0}" destId="{1356D1A4-CDC4-D54D-9D44-C7E500DF241C}" srcOrd="0" destOrd="0" presId="urn:microsoft.com/office/officeart/2005/8/layout/cycle1"/>
    <dgm:cxn modelId="{CDF593EA-DE60-7748-AD49-093221CFABF5}" srcId="{6695D5C8-53A8-4F4E-9DD8-7F366A9A30EF}" destId="{5E974BE5-6E5D-8F4C-969F-1ABCEB0B6D23}" srcOrd="4" destOrd="0" parTransId="{B1C3C989-FBFA-7048-BF11-795BCFC97F36}" sibTransId="{232DF1C8-A65E-BD4C-8BD2-14B425D4BD89}"/>
    <dgm:cxn modelId="{2818233B-DA95-D943-9171-3C26500A81A4}" srcId="{6695D5C8-53A8-4F4E-9DD8-7F366A9A30EF}" destId="{1A04EB0C-B3B7-B341-A42E-133BF4C5FB22}" srcOrd="3" destOrd="0" parTransId="{6FE4B60B-7086-9242-AB8B-5CA84E12FAC6}" sibTransId="{D41832B8-51F1-CE4A-B78E-9D42AA9527B0}"/>
    <dgm:cxn modelId="{CE3C36D2-58A3-D740-920D-2968412CE9FA}" type="presOf" srcId="{56407FCD-98E0-4741-B5F2-6F96AE4CE4A7}" destId="{53072008-5514-9947-BC2B-78CABE205E9D}" srcOrd="0" destOrd="0" presId="urn:microsoft.com/office/officeart/2005/8/layout/cycle1"/>
    <dgm:cxn modelId="{6444DB07-251E-0F45-9761-94188E8E9239}" type="presOf" srcId="{C7285460-1419-7343-A705-5ABA5D713107}" destId="{DEC2159C-90EE-7949-8E71-D85E118A7C59}" srcOrd="0" destOrd="0" presId="urn:microsoft.com/office/officeart/2005/8/layout/cycle1"/>
    <dgm:cxn modelId="{F18DBF38-0355-4A4F-BEF6-15244A25FB0C}" type="presOf" srcId="{1A04EB0C-B3B7-B341-A42E-133BF4C5FB22}" destId="{4F2D587B-4249-8C4B-A7B5-D884096568A3}" srcOrd="0" destOrd="0" presId="urn:microsoft.com/office/officeart/2005/8/layout/cycle1"/>
    <dgm:cxn modelId="{9E31E9BE-6144-6D4C-8343-3B12E25A68BA}" type="presOf" srcId="{5E974BE5-6E5D-8F4C-969F-1ABCEB0B6D23}" destId="{3CB6F56C-E0D9-CC4D-9D50-9CB06C1034B5}" srcOrd="0" destOrd="0" presId="urn:microsoft.com/office/officeart/2005/8/layout/cycle1"/>
    <dgm:cxn modelId="{1AEA3362-6037-464D-BB36-F59AB79C94BB}" type="presOf" srcId="{232DF1C8-A65E-BD4C-8BD2-14B425D4BD89}" destId="{8791FC6D-A0FE-BE46-9F01-B2CBBA67A4AE}" srcOrd="0" destOrd="0" presId="urn:microsoft.com/office/officeart/2005/8/layout/cycle1"/>
    <dgm:cxn modelId="{83151CEF-8E3F-A648-A86A-C6FD6DFAB92F}" type="presOf" srcId="{E8B106B8-2BF3-DF41-8167-EC9B21BB8586}" destId="{A0F97358-7F79-1043-BCA6-6145E5561A25}" srcOrd="0" destOrd="0" presId="urn:microsoft.com/office/officeart/2005/8/layout/cycle1"/>
    <dgm:cxn modelId="{4998B8FD-B4CD-044E-A485-E0B1465A017C}" type="presOf" srcId="{909E1BE0-2942-2845-BF78-31580A195A23}" destId="{10A5CE05-973E-264F-BC8F-FF093EB2A132}" srcOrd="0" destOrd="0" presId="urn:microsoft.com/office/officeart/2005/8/layout/cycle1"/>
    <dgm:cxn modelId="{D1F78CE4-FFB5-D547-9B46-E3BC8131FA5F}" srcId="{6695D5C8-53A8-4F4E-9DD8-7F366A9A30EF}" destId="{909E1BE0-2942-2845-BF78-31580A195A23}" srcOrd="0" destOrd="0" parTransId="{5F1A19E2-7D9C-3949-960E-8BCC1CA53634}" sibTransId="{C7285460-1419-7343-A705-5ABA5D713107}"/>
    <dgm:cxn modelId="{E276A36F-D362-9B43-A756-1C9D0692CC56}" type="presOf" srcId="{D41832B8-51F1-CE4A-B78E-9D42AA9527B0}" destId="{E013C953-96CA-BD49-940E-0AB78DFB86FB}" srcOrd="0" destOrd="0" presId="urn:microsoft.com/office/officeart/2005/8/layout/cycle1"/>
    <dgm:cxn modelId="{865EC712-AF30-2D4F-9963-DADD04A483EC}" srcId="{6695D5C8-53A8-4F4E-9DD8-7F366A9A30EF}" destId="{F3BA2999-7368-6946-97EA-F7185DB6FFE0}" srcOrd="1" destOrd="0" parTransId="{BEE66CE3-6FAB-E348-8426-547E548E9A72}" sibTransId="{E8B106B8-2BF3-DF41-8167-EC9B21BB8586}"/>
    <dgm:cxn modelId="{758A4DA2-101B-6444-9D7A-DB6B2C359CBF}" type="presParOf" srcId="{4C1067F2-0A9D-304F-A59B-00B8DEF9F574}" destId="{F239BCAA-1EE4-BE4B-AE83-552F4CFBBEDA}" srcOrd="0" destOrd="0" presId="urn:microsoft.com/office/officeart/2005/8/layout/cycle1"/>
    <dgm:cxn modelId="{467C4925-0F47-A141-BA2D-FC73EBC60E3C}" type="presParOf" srcId="{4C1067F2-0A9D-304F-A59B-00B8DEF9F574}" destId="{10A5CE05-973E-264F-BC8F-FF093EB2A132}" srcOrd="1" destOrd="0" presId="urn:microsoft.com/office/officeart/2005/8/layout/cycle1"/>
    <dgm:cxn modelId="{A201F51F-5D95-7E44-AF1C-6F7CFA8AFA21}" type="presParOf" srcId="{4C1067F2-0A9D-304F-A59B-00B8DEF9F574}" destId="{DEC2159C-90EE-7949-8E71-D85E118A7C59}" srcOrd="2" destOrd="0" presId="urn:microsoft.com/office/officeart/2005/8/layout/cycle1"/>
    <dgm:cxn modelId="{2E3DE7A0-91B6-CE4F-A9DE-F2F4CCE7E58D}" type="presParOf" srcId="{4C1067F2-0A9D-304F-A59B-00B8DEF9F574}" destId="{ECEAA3B7-9E7C-8D4D-B8AC-D7C1F828EEBA}" srcOrd="3" destOrd="0" presId="urn:microsoft.com/office/officeart/2005/8/layout/cycle1"/>
    <dgm:cxn modelId="{DA15DF23-A6FC-5B49-B631-C990A84B5124}" type="presParOf" srcId="{4C1067F2-0A9D-304F-A59B-00B8DEF9F574}" destId="{1356D1A4-CDC4-D54D-9D44-C7E500DF241C}" srcOrd="4" destOrd="0" presId="urn:microsoft.com/office/officeart/2005/8/layout/cycle1"/>
    <dgm:cxn modelId="{562C3E70-728C-B34E-A262-00B432AC9468}" type="presParOf" srcId="{4C1067F2-0A9D-304F-A59B-00B8DEF9F574}" destId="{A0F97358-7F79-1043-BCA6-6145E5561A25}" srcOrd="5" destOrd="0" presId="urn:microsoft.com/office/officeart/2005/8/layout/cycle1"/>
    <dgm:cxn modelId="{9D41645F-7217-A249-9682-4DCCD9E66948}" type="presParOf" srcId="{4C1067F2-0A9D-304F-A59B-00B8DEF9F574}" destId="{3B97B410-394F-CB41-A464-9FBDA5B271EA}" srcOrd="6" destOrd="0" presId="urn:microsoft.com/office/officeart/2005/8/layout/cycle1"/>
    <dgm:cxn modelId="{5E7D5C02-F000-3844-8D01-D77447637D26}" type="presParOf" srcId="{4C1067F2-0A9D-304F-A59B-00B8DEF9F574}" destId="{53072008-5514-9947-BC2B-78CABE205E9D}" srcOrd="7" destOrd="0" presId="urn:microsoft.com/office/officeart/2005/8/layout/cycle1"/>
    <dgm:cxn modelId="{7AC04B68-7C47-6A4A-B07F-CFEE21D4040A}" type="presParOf" srcId="{4C1067F2-0A9D-304F-A59B-00B8DEF9F574}" destId="{D0F60576-45F5-ED41-916E-F5693D753DB4}" srcOrd="8" destOrd="0" presId="urn:microsoft.com/office/officeart/2005/8/layout/cycle1"/>
    <dgm:cxn modelId="{C3E472B6-8E50-E740-9E87-6ACC575C4D30}" type="presParOf" srcId="{4C1067F2-0A9D-304F-A59B-00B8DEF9F574}" destId="{C493D203-E4B9-2943-835A-073795B5B073}" srcOrd="9" destOrd="0" presId="urn:microsoft.com/office/officeart/2005/8/layout/cycle1"/>
    <dgm:cxn modelId="{C9873026-7F84-5143-9F15-344263C8B81E}" type="presParOf" srcId="{4C1067F2-0A9D-304F-A59B-00B8DEF9F574}" destId="{4F2D587B-4249-8C4B-A7B5-D884096568A3}" srcOrd="10" destOrd="0" presId="urn:microsoft.com/office/officeart/2005/8/layout/cycle1"/>
    <dgm:cxn modelId="{C4FA15E8-0738-CA49-BB0A-6EA7EAEFC83A}" type="presParOf" srcId="{4C1067F2-0A9D-304F-A59B-00B8DEF9F574}" destId="{E013C953-96CA-BD49-940E-0AB78DFB86FB}" srcOrd="11" destOrd="0" presId="urn:microsoft.com/office/officeart/2005/8/layout/cycle1"/>
    <dgm:cxn modelId="{976217D4-50EA-7C42-9380-D6EB299C66C3}" type="presParOf" srcId="{4C1067F2-0A9D-304F-A59B-00B8DEF9F574}" destId="{27222374-7594-604A-BEB8-34633D3986C1}" srcOrd="12" destOrd="0" presId="urn:microsoft.com/office/officeart/2005/8/layout/cycle1"/>
    <dgm:cxn modelId="{998E0F9A-E77B-084C-A4C5-1AAE335D57DB}" type="presParOf" srcId="{4C1067F2-0A9D-304F-A59B-00B8DEF9F574}" destId="{3CB6F56C-E0D9-CC4D-9D50-9CB06C1034B5}" srcOrd="13" destOrd="0" presId="urn:microsoft.com/office/officeart/2005/8/layout/cycle1"/>
    <dgm:cxn modelId="{F64C35EB-A04E-8D4A-B95C-9238B284414D}" type="presParOf" srcId="{4C1067F2-0A9D-304F-A59B-00B8DEF9F574}" destId="{8791FC6D-A0FE-BE46-9F01-B2CBBA67A4AE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95D5C8-53A8-4F4E-9DD8-7F366A9A30EF}" type="doc">
      <dgm:prSet loTypeId="urn:microsoft.com/office/officeart/2005/8/layout/cycle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09E1BE0-2942-2845-BF78-31580A195A23}">
      <dgm:prSet phldrT="[Text]"/>
      <dgm:spPr/>
      <dgm:t>
        <a:bodyPr/>
        <a:lstStyle/>
        <a:p>
          <a:r>
            <a:rPr lang="en-US" dirty="0" smtClean="0"/>
            <a:t>Hypothesis</a:t>
          </a:r>
          <a:endParaRPr lang="en-US" dirty="0"/>
        </a:p>
      </dgm:t>
    </dgm:pt>
    <dgm:pt modelId="{5F1A19E2-7D9C-3949-960E-8BCC1CA53634}" type="parTrans" cxnId="{D1F78CE4-FFB5-D547-9B46-E3BC8131FA5F}">
      <dgm:prSet/>
      <dgm:spPr/>
      <dgm:t>
        <a:bodyPr/>
        <a:lstStyle/>
        <a:p>
          <a:endParaRPr lang="en-US"/>
        </a:p>
      </dgm:t>
    </dgm:pt>
    <dgm:pt modelId="{C7285460-1419-7343-A705-5ABA5D713107}" type="sibTrans" cxnId="{D1F78CE4-FFB5-D547-9B46-E3BC8131FA5F}">
      <dgm:prSet/>
      <dgm:spPr/>
      <dgm:t>
        <a:bodyPr/>
        <a:lstStyle/>
        <a:p>
          <a:endParaRPr lang="en-US"/>
        </a:p>
      </dgm:t>
    </dgm:pt>
    <dgm:pt modelId="{F3BA2999-7368-6946-97EA-F7185DB6FFE0}">
      <dgm:prSet phldrT="[Text]"/>
      <dgm:spPr/>
      <dgm:t>
        <a:bodyPr/>
        <a:lstStyle/>
        <a:p>
          <a:r>
            <a:rPr lang="en-US" dirty="0" smtClean="0"/>
            <a:t>Question  (PICO)</a:t>
          </a:r>
          <a:endParaRPr lang="en-US" dirty="0"/>
        </a:p>
      </dgm:t>
    </dgm:pt>
    <dgm:pt modelId="{BEE66CE3-6FAB-E348-8426-547E548E9A72}" type="parTrans" cxnId="{865EC712-AF30-2D4F-9963-DADD04A483EC}">
      <dgm:prSet/>
      <dgm:spPr/>
      <dgm:t>
        <a:bodyPr/>
        <a:lstStyle/>
        <a:p>
          <a:endParaRPr lang="en-US"/>
        </a:p>
      </dgm:t>
    </dgm:pt>
    <dgm:pt modelId="{E8B106B8-2BF3-DF41-8167-EC9B21BB8586}" type="sibTrans" cxnId="{865EC712-AF30-2D4F-9963-DADD04A483EC}">
      <dgm:prSet/>
      <dgm:spPr/>
      <dgm:t>
        <a:bodyPr/>
        <a:lstStyle/>
        <a:p>
          <a:endParaRPr lang="en-US"/>
        </a:p>
      </dgm:t>
    </dgm:pt>
    <dgm:pt modelId="{56407FCD-98E0-4741-B5F2-6F96AE4CE4A7}">
      <dgm:prSet phldrT="[Text]"/>
      <dgm:spPr/>
      <dgm:t>
        <a:bodyPr/>
        <a:lstStyle/>
        <a:p>
          <a:r>
            <a:rPr lang="en-US" dirty="0" smtClean="0"/>
            <a:t>Design (PRECIS2)</a:t>
          </a:r>
          <a:endParaRPr lang="en-US" dirty="0"/>
        </a:p>
      </dgm:t>
    </dgm:pt>
    <dgm:pt modelId="{522FFC79-3EE0-7B46-AEAD-6D3B7E5A16B2}" type="parTrans" cxnId="{DEFD032B-42D1-F449-AFDA-FE259BEF7B72}">
      <dgm:prSet/>
      <dgm:spPr/>
      <dgm:t>
        <a:bodyPr/>
        <a:lstStyle/>
        <a:p>
          <a:endParaRPr lang="en-US"/>
        </a:p>
      </dgm:t>
    </dgm:pt>
    <dgm:pt modelId="{38034075-0E13-794B-BF53-822023ECD552}" type="sibTrans" cxnId="{DEFD032B-42D1-F449-AFDA-FE259BEF7B72}">
      <dgm:prSet/>
      <dgm:spPr/>
      <dgm:t>
        <a:bodyPr/>
        <a:lstStyle/>
        <a:p>
          <a:endParaRPr lang="en-US"/>
        </a:p>
      </dgm:t>
    </dgm:pt>
    <dgm:pt modelId="{1A04EB0C-B3B7-B341-A42E-133BF4C5FB22}">
      <dgm:prSet phldrT="[Text]"/>
      <dgm:spPr/>
      <dgm:t>
        <a:bodyPr/>
        <a:lstStyle/>
        <a:p>
          <a:r>
            <a:rPr lang="en-US" dirty="0" smtClean="0"/>
            <a:t>Ethics</a:t>
          </a:r>
          <a:endParaRPr lang="en-US" dirty="0"/>
        </a:p>
      </dgm:t>
    </dgm:pt>
    <dgm:pt modelId="{6FE4B60B-7086-9242-AB8B-5CA84E12FAC6}" type="parTrans" cxnId="{2818233B-DA95-D943-9171-3C26500A81A4}">
      <dgm:prSet/>
      <dgm:spPr/>
      <dgm:t>
        <a:bodyPr/>
        <a:lstStyle/>
        <a:p>
          <a:endParaRPr lang="en-US"/>
        </a:p>
      </dgm:t>
    </dgm:pt>
    <dgm:pt modelId="{D41832B8-51F1-CE4A-B78E-9D42AA9527B0}" type="sibTrans" cxnId="{2818233B-DA95-D943-9171-3C26500A81A4}">
      <dgm:prSet/>
      <dgm:spPr/>
      <dgm:t>
        <a:bodyPr/>
        <a:lstStyle/>
        <a:p>
          <a:endParaRPr lang="en-US"/>
        </a:p>
      </dgm:t>
    </dgm:pt>
    <dgm:pt modelId="{5E974BE5-6E5D-8F4C-969F-1ABCEB0B6D23}">
      <dgm:prSet phldrT="[Text]"/>
      <dgm:spPr/>
      <dgm:t>
        <a:bodyPr/>
        <a:lstStyle/>
        <a:p>
          <a:r>
            <a:rPr lang="en-US" dirty="0" smtClean="0"/>
            <a:t>Aim</a:t>
          </a:r>
          <a:endParaRPr lang="en-US" dirty="0"/>
        </a:p>
      </dgm:t>
    </dgm:pt>
    <dgm:pt modelId="{B1C3C989-FBFA-7048-BF11-795BCFC97F36}" type="parTrans" cxnId="{CDF593EA-DE60-7748-AD49-093221CFABF5}">
      <dgm:prSet/>
      <dgm:spPr/>
      <dgm:t>
        <a:bodyPr/>
        <a:lstStyle/>
        <a:p>
          <a:endParaRPr lang="en-US"/>
        </a:p>
      </dgm:t>
    </dgm:pt>
    <dgm:pt modelId="{232DF1C8-A65E-BD4C-8BD2-14B425D4BD89}" type="sibTrans" cxnId="{CDF593EA-DE60-7748-AD49-093221CFABF5}">
      <dgm:prSet/>
      <dgm:spPr/>
      <dgm:t>
        <a:bodyPr/>
        <a:lstStyle/>
        <a:p>
          <a:endParaRPr lang="en-US"/>
        </a:p>
      </dgm:t>
    </dgm:pt>
    <dgm:pt modelId="{4C1067F2-0A9D-304F-A59B-00B8DEF9F574}" type="pres">
      <dgm:prSet presAssocID="{6695D5C8-53A8-4F4E-9DD8-7F366A9A30E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39BCAA-1EE4-BE4B-AE83-552F4CFBBEDA}" type="pres">
      <dgm:prSet presAssocID="{909E1BE0-2942-2845-BF78-31580A195A23}" presName="dummy" presStyleCnt="0"/>
      <dgm:spPr/>
    </dgm:pt>
    <dgm:pt modelId="{10A5CE05-973E-264F-BC8F-FF093EB2A132}" type="pres">
      <dgm:prSet presAssocID="{909E1BE0-2942-2845-BF78-31580A195A23}" presName="node" presStyleLbl="revTx" presStyleIdx="0" presStyleCnt="5" custScaleX="1246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C2159C-90EE-7949-8E71-D85E118A7C59}" type="pres">
      <dgm:prSet presAssocID="{C7285460-1419-7343-A705-5ABA5D713107}" presName="sibTrans" presStyleLbl="node1" presStyleIdx="0" presStyleCnt="5"/>
      <dgm:spPr/>
      <dgm:t>
        <a:bodyPr/>
        <a:lstStyle/>
        <a:p>
          <a:endParaRPr lang="en-US"/>
        </a:p>
      </dgm:t>
    </dgm:pt>
    <dgm:pt modelId="{ECEAA3B7-9E7C-8D4D-B8AC-D7C1F828EEBA}" type="pres">
      <dgm:prSet presAssocID="{F3BA2999-7368-6946-97EA-F7185DB6FFE0}" presName="dummy" presStyleCnt="0"/>
      <dgm:spPr/>
    </dgm:pt>
    <dgm:pt modelId="{1356D1A4-CDC4-D54D-9D44-C7E500DF241C}" type="pres">
      <dgm:prSet presAssocID="{F3BA2999-7368-6946-97EA-F7185DB6FFE0}" presName="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F97358-7F79-1043-BCA6-6145E5561A25}" type="pres">
      <dgm:prSet presAssocID="{E8B106B8-2BF3-DF41-8167-EC9B21BB8586}" presName="sibTrans" presStyleLbl="node1" presStyleIdx="1" presStyleCnt="5"/>
      <dgm:spPr/>
      <dgm:t>
        <a:bodyPr/>
        <a:lstStyle/>
        <a:p>
          <a:endParaRPr lang="en-US"/>
        </a:p>
      </dgm:t>
    </dgm:pt>
    <dgm:pt modelId="{3B97B410-394F-CB41-A464-9FBDA5B271EA}" type="pres">
      <dgm:prSet presAssocID="{56407FCD-98E0-4741-B5F2-6F96AE4CE4A7}" presName="dummy" presStyleCnt="0"/>
      <dgm:spPr/>
    </dgm:pt>
    <dgm:pt modelId="{53072008-5514-9947-BC2B-78CABE205E9D}" type="pres">
      <dgm:prSet presAssocID="{56407FCD-98E0-4741-B5F2-6F96AE4CE4A7}" presName="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F60576-45F5-ED41-916E-F5693D753DB4}" type="pres">
      <dgm:prSet presAssocID="{38034075-0E13-794B-BF53-822023ECD552}" presName="sibTrans" presStyleLbl="node1" presStyleIdx="2" presStyleCnt="5"/>
      <dgm:spPr/>
      <dgm:t>
        <a:bodyPr/>
        <a:lstStyle/>
        <a:p>
          <a:endParaRPr lang="en-US"/>
        </a:p>
      </dgm:t>
    </dgm:pt>
    <dgm:pt modelId="{C493D203-E4B9-2943-835A-073795B5B073}" type="pres">
      <dgm:prSet presAssocID="{1A04EB0C-B3B7-B341-A42E-133BF4C5FB22}" presName="dummy" presStyleCnt="0"/>
      <dgm:spPr/>
    </dgm:pt>
    <dgm:pt modelId="{4F2D587B-4249-8C4B-A7B5-D884096568A3}" type="pres">
      <dgm:prSet presAssocID="{1A04EB0C-B3B7-B341-A42E-133BF4C5FB22}" presName="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13C953-96CA-BD49-940E-0AB78DFB86FB}" type="pres">
      <dgm:prSet presAssocID="{D41832B8-51F1-CE4A-B78E-9D42AA9527B0}" presName="sibTrans" presStyleLbl="node1" presStyleIdx="3" presStyleCnt="5"/>
      <dgm:spPr/>
      <dgm:t>
        <a:bodyPr/>
        <a:lstStyle/>
        <a:p>
          <a:endParaRPr lang="en-US"/>
        </a:p>
      </dgm:t>
    </dgm:pt>
    <dgm:pt modelId="{27222374-7594-604A-BEB8-34633D3986C1}" type="pres">
      <dgm:prSet presAssocID="{5E974BE5-6E5D-8F4C-969F-1ABCEB0B6D23}" presName="dummy" presStyleCnt="0"/>
      <dgm:spPr/>
    </dgm:pt>
    <dgm:pt modelId="{3CB6F56C-E0D9-CC4D-9D50-9CB06C1034B5}" type="pres">
      <dgm:prSet presAssocID="{5E974BE5-6E5D-8F4C-969F-1ABCEB0B6D23}" presName="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91FC6D-A0FE-BE46-9F01-B2CBBA67A4AE}" type="pres">
      <dgm:prSet presAssocID="{232DF1C8-A65E-BD4C-8BD2-14B425D4BD89}" presName="sibTrans" presStyleLbl="node1" presStyleIdx="4" presStyleCnt="5"/>
      <dgm:spPr/>
      <dgm:t>
        <a:bodyPr/>
        <a:lstStyle/>
        <a:p>
          <a:endParaRPr lang="en-US"/>
        </a:p>
      </dgm:t>
    </dgm:pt>
  </dgm:ptLst>
  <dgm:cxnLst>
    <dgm:cxn modelId="{DEFD032B-42D1-F449-AFDA-FE259BEF7B72}" srcId="{6695D5C8-53A8-4F4E-9DD8-7F366A9A30EF}" destId="{56407FCD-98E0-4741-B5F2-6F96AE4CE4A7}" srcOrd="2" destOrd="0" parTransId="{522FFC79-3EE0-7B46-AEAD-6D3B7E5A16B2}" sibTransId="{38034075-0E13-794B-BF53-822023ECD552}"/>
    <dgm:cxn modelId="{CDF593EA-DE60-7748-AD49-093221CFABF5}" srcId="{6695D5C8-53A8-4F4E-9DD8-7F366A9A30EF}" destId="{5E974BE5-6E5D-8F4C-969F-1ABCEB0B6D23}" srcOrd="4" destOrd="0" parTransId="{B1C3C989-FBFA-7048-BF11-795BCFC97F36}" sibTransId="{232DF1C8-A65E-BD4C-8BD2-14B425D4BD89}"/>
    <dgm:cxn modelId="{1BF540C0-047B-504B-A66B-654218133248}" type="presOf" srcId="{909E1BE0-2942-2845-BF78-31580A195A23}" destId="{10A5CE05-973E-264F-BC8F-FF093EB2A132}" srcOrd="0" destOrd="0" presId="urn:microsoft.com/office/officeart/2005/8/layout/cycle1"/>
    <dgm:cxn modelId="{BD17FFDF-5841-2F46-9454-4603AAD374D5}" type="presOf" srcId="{E8B106B8-2BF3-DF41-8167-EC9B21BB8586}" destId="{A0F97358-7F79-1043-BCA6-6145E5561A25}" srcOrd="0" destOrd="0" presId="urn:microsoft.com/office/officeart/2005/8/layout/cycle1"/>
    <dgm:cxn modelId="{7A008867-D6B4-D24D-AD24-EF079ACF7902}" type="presOf" srcId="{F3BA2999-7368-6946-97EA-F7185DB6FFE0}" destId="{1356D1A4-CDC4-D54D-9D44-C7E500DF241C}" srcOrd="0" destOrd="0" presId="urn:microsoft.com/office/officeart/2005/8/layout/cycle1"/>
    <dgm:cxn modelId="{4DC3979A-E535-5C4F-9A5E-2A371BF80AF6}" type="presOf" srcId="{56407FCD-98E0-4741-B5F2-6F96AE4CE4A7}" destId="{53072008-5514-9947-BC2B-78CABE205E9D}" srcOrd="0" destOrd="0" presId="urn:microsoft.com/office/officeart/2005/8/layout/cycle1"/>
    <dgm:cxn modelId="{2818233B-DA95-D943-9171-3C26500A81A4}" srcId="{6695D5C8-53A8-4F4E-9DD8-7F366A9A30EF}" destId="{1A04EB0C-B3B7-B341-A42E-133BF4C5FB22}" srcOrd="3" destOrd="0" parTransId="{6FE4B60B-7086-9242-AB8B-5CA84E12FAC6}" sibTransId="{D41832B8-51F1-CE4A-B78E-9D42AA9527B0}"/>
    <dgm:cxn modelId="{95A46D88-771D-8343-A02B-17B9262083C7}" type="presOf" srcId="{C7285460-1419-7343-A705-5ABA5D713107}" destId="{DEC2159C-90EE-7949-8E71-D85E118A7C59}" srcOrd="0" destOrd="0" presId="urn:microsoft.com/office/officeart/2005/8/layout/cycle1"/>
    <dgm:cxn modelId="{4774A2C5-F4DF-5148-80C8-58B1B9D4F8F6}" type="presOf" srcId="{5E974BE5-6E5D-8F4C-969F-1ABCEB0B6D23}" destId="{3CB6F56C-E0D9-CC4D-9D50-9CB06C1034B5}" srcOrd="0" destOrd="0" presId="urn:microsoft.com/office/officeart/2005/8/layout/cycle1"/>
    <dgm:cxn modelId="{D5764090-76F7-9146-BE07-77B77A837D82}" type="presOf" srcId="{6695D5C8-53A8-4F4E-9DD8-7F366A9A30EF}" destId="{4C1067F2-0A9D-304F-A59B-00B8DEF9F574}" srcOrd="0" destOrd="0" presId="urn:microsoft.com/office/officeart/2005/8/layout/cycle1"/>
    <dgm:cxn modelId="{A17B8696-ACC8-7D41-8E5D-C0B5B0DD6555}" type="presOf" srcId="{232DF1C8-A65E-BD4C-8BD2-14B425D4BD89}" destId="{8791FC6D-A0FE-BE46-9F01-B2CBBA67A4AE}" srcOrd="0" destOrd="0" presId="urn:microsoft.com/office/officeart/2005/8/layout/cycle1"/>
    <dgm:cxn modelId="{EF4C1102-E68B-2842-B415-8EFCEC9F6B91}" type="presOf" srcId="{1A04EB0C-B3B7-B341-A42E-133BF4C5FB22}" destId="{4F2D587B-4249-8C4B-A7B5-D884096568A3}" srcOrd="0" destOrd="0" presId="urn:microsoft.com/office/officeart/2005/8/layout/cycle1"/>
    <dgm:cxn modelId="{D1F78CE4-FFB5-D547-9B46-E3BC8131FA5F}" srcId="{6695D5C8-53A8-4F4E-9DD8-7F366A9A30EF}" destId="{909E1BE0-2942-2845-BF78-31580A195A23}" srcOrd="0" destOrd="0" parTransId="{5F1A19E2-7D9C-3949-960E-8BCC1CA53634}" sibTransId="{C7285460-1419-7343-A705-5ABA5D713107}"/>
    <dgm:cxn modelId="{8FB1F719-9986-E542-AF8A-EA186E5FE350}" type="presOf" srcId="{38034075-0E13-794B-BF53-822023ECD552}" destId="{D0F60576-45F5-ED41-916E-F5693D753DB4}" srcOrd="0" destOrd="0" presId="urn:microsoft.com/office/officeart/2005/8/layout/cycle1"/>
    <dgm:cxn modelId="{07B1712D-586B-6B42-AC53-BEFE78F99579}" type="presOf" srcId="{D41832B8-51F1-CE4A-B78E-9D42AA9527B0}" destId="{E013C953-96CA-BD49-940E-0AB78DFB86FB}" srcOrd="0" destOrd="0" presId="urn:microsoft.com/office/officeart/2005/8/layout/cycle1"/>
    <dgm:cxn modelId="{865EC712-AF30-2D4F-9963-DADD04A483EC}" srcId="{6695D5C8-53A8-4F4E-9DD8-7F366A9A30EF}" destId="{F3BA2999-7368-6946-97EA-F7185DB6FFE0}" srcOrd="1" destOrd="0" parTransId="{BEE66CE3-6FAB-E348-8426-547E548E9A72}" sibTransId="{E8B106B8-2BF3-DF41-8167-EC9B21BB8586}"/>
    <dgm:cxn modelId="{86609041-9718-C34A-A127-0D1CF41D8DCB}" type="presParOf" srcId="{4C1067F2-0A9D-304F-A59B-00B8DEF9F574}" destId="{F239BCAA-1EE4-BE4B-AE83-552F4CFBBEDA}" srcOrd="0" destOrd="0" presId="urn:microsoft.com/office/officeart/2005/8/layout/cycle1"/>
    <dgm:cxn modelId="{3525436B-2A60-FB4D-84C1-8E06DA86DB38}" type="presParOf" srcId="{4C1067F2-0A9D-304F-A59B-00B8DEF9F574}" destId="{10A5CE05-973E-264F-BC8F-FF093EB2A132}" srcOrd="1" destOrd="0" presId="urn:microsoft.com/office/officeart/2005/8/layout/cycle1"/>
    <dgm:cxn modelId="{CA9CE99A-3C4E-5346-8307-279166560893}" type="presParOf" srcId="{4C1067F2-0A9D-304F-A59B-00B8DEF9F574}" destId="{DEC2159C-90EE-7949-8E71-D85E118A7C59}" srcOrd="2" destOrd="0" presId="urn:microsoft.com/office/officeart/2005/8/layout/cycle1"/>
    <dgm:cxn modelId="{BC821264-B2D4-6B40-A9D9-829CECBE4E45}" type="presParOf" srcId="{4C1067F2-0A9D-304F-A59B-00B8DEF9F574}" destId="{ECEAA3B7-9E7C-8D4D-B8AC-D7C1F828EEBA}" srcOrd="3" destOrd="0" presId="urn:microsoft.com/office/officeart/2005/8/layout/cycle1"/>
    <dgm:cxn modelId="{97F38A83-F2FB-484D-8FCE-159022A08E6E}" type="presParOf" srcId="{4C1067F2-0A9D-304F-A59B-00B8DEF9F574}" destId="{1356D1A4-CDC4-D54D-9D44-C7E500DF241C}" srcOrd="4" destOrd="0" presId="urn:microsoft.com/office/officeart/2005/8/layout/cycle1"/>
    <dgm:cxn modelId="{CF45BD09-7E56-D843-B710-407C7981A919}" type="presParOf" srcId="{4C1067F2-0A9D-304F-A59B-00B8DEF9F574}" destId="{A0F97358-7F79-1043-BCA6-6145E5561A25}" srcOrd="5" destOrd="0" presId="urn:microsoft.com/office/officeart/2005/8/layout/cycle1"/>
    <dgm:cxn modelId="{BF0411E3-3A80-4942-B00E-5CEB4E977872}" type="presParOf" srcId="{4C1067F2-0A9D-304F-A59B-00B8DEF9F574}" destId="{3B97B410-394F-CB41-A464-9FBDA5B271EA}" srcOrd="6" destOrd="0" presId="urn:microsoft.com/office/officeart/2005/8/layout/cycle1"/>
    <dgm:cxn modelId="{EC7C7BC8-8932-A74A-AA50-CBFD274220FE}" type="presParOf" srcId="{4C1067F2-0A9D-304F-A59B-00B8DEF9F574}" destId="{53072008-5514-9947-BC2B-78CABE205E9D}" srcOrd="7" destOrd="0" presId="urn:microsoft.com/office/officeart/2005/8/layout/cycle1"/>
    <dgm:cxn modelId="{1C56AA38-E72E-8F40-BA57-6C117C11C8B4}" type="presParOf" srcId="{4C1067F2-0A9D-304F-A59B-00B8DEF9F574}" destId="{D0F60576-45F5-ED41-916E-F5693D753DB4}" srcOrd="8" destOrd="0" presId="urn:microsoft.com/office/officeart/2005/8/layout/cycle1"/>
    <dgm:cxn modelId="{C546FFE3-AD99-AA40-93CF-0BD407C45061}" type="presParOf" srcId="{4C1067F2-0A9D-304F-A59B-00B8DEF9F574}" destId="{C493D203-E4B9-2943-835A-073795B5B073}" srcOrd="9" destOrd="0" presId="urn:microsoft.com/office/officeart/2005/8/layout/cycle1"/>
    <dgm:cxn modelId="{E0F0D259-9552-5244-A708-03256C0F5F62}" type="presParOf" srcId="{4C1067F2-0A9D-304F-A59B-00B8DEF9F574}" destId="{4F2D587B-4249-8C4B-A7B5-D884096568A3}" srcOrd="10" destOrd="0" presId="urn:microsoft.com/office/officeart/2005/8/layout/cycle1"/>
    <dgm:cxn modelId="{C8982E5F-8440-E54C-9024-F25C3C9FAB6A}" type="presParOf" srcId="{4C1067F2-0A9D-304F-A59B-00B8DEF9F574}" destId="{E013C953-96CA-BD49-940E-0AB78DFB86FB}" srcOrd="11" destOrd="0" presId="urn:microsoft.com/office/officeart/2005/8/layout/cycle1"/>
    <dgm:cxn modelId="{706D2826-ED2D-A648-B8A7-251CA9C5B646}" type="presParOf" srcId="{4C1067F2-0A9D-304F-A59B-00B8DEF9F574}" destId="{27222374-7594-604A-BEB8-34633D3986C1}" srcOrd="12" destOrd="0" presId="urn:microsoft.com/office/officeart/2005/8/layout/cycle1"/>
    <dgm:cxn modelId="{790C1F96-AEC8-5B48-ADDC-42DEA09171BE}" type="presParOf" srcId="{4C1067F2-0A9D-304F-A59B-00B8DEF9F574}" destId="{3CB6F56C-E0D9-CC4D-9D50-9CB06C1034B5}" srcOrd="13" destOrd="0" presId="urn:microsoft.com/office/officeart/2005/8/layout/cycle1"/>
    <dgm:cxn modelId="{C2A103A5-202E-A745-9B1C-978E65754E51}" type="presParOf" srcId="{4C1067F2-0A9D-304F-A59B-00B8DEF9F574}" destId="{8791FC6D-A0FE-BE46-9F01-B2CBBA67A4AE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A5CE05-973E-264F-BC8F-FF093EB2A132}">
      <dsp:nvSpPr>
        <dsp:cNvPr id="0" name=""/>
        <dsp:cNvSpPr/>
      </dsp:nvSpPr>
      <dsp:spPr>
        <a:xfrm>
          <a:off x="5618435" y="43099"/>
          <a:ext cx="1903793" cy="15272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Hypothesis</a:t>
          </a:r>
          <a:endParaRPr lang="en-US" sz="2900" kern="1200" dirty="0"/>
        </a:p>
      </dsp:txBody>
      <dsp:txXfrm>
        <a:off x="5618435" y="43099"/>
        <a:ext cx="1903793" cy="1527274"/>
      </dsp:txXfrm>
    </dsp:sp>
    <dsp:sp modelId="{DEC2159C-90EE-7949-8E71-D85E118A7C59}">
      <dsp:nvSpPr>
        <dsp:cNvPr id="0" name=""/>
        <dsp:cNvSpPr/>
      </dsp:nvSpPr>
      <dsp:spPr>
        <a:xfrm>
          <a:off x="2215620" y="-888"/>
          <a:ext cx="5724140" cy="5724140"/>
        </a:xfrm>
        <a:prstGeom prst="circularArrow">
          <a:avLst>
            <a:gd name="adj1" fmla="val 5203"/>
            <a:gd name="adj2" fmla="val 336109"/>
            <a:gd name="adj3" fmla="val 21292443"/>
            <a:gd name="adj4" fmla="val 19766939"/>
            <a:gd name="adj5" fmla="val 60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356D1A4-CDC4-D54D-9D44-C7E500DF241C}">
      <dsp:nvSpPr>
        <dsp:cNvPr id="0" name=""/>
        <dsp:cNvSpPr/>
      </dsp:nvSpPr>
      <dsp:spPr>
        <a:xfrm>
          <a:off x="6729198" y="2882272"/>
          <a:ext cx="1527274" cy="15272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Question  (PICO)</a:t>
          </a:r>
          <a:endParaRPr lang="en-US" sz="2900" kern="1200" dirty="0"/>
        </a:p>
      </dsp:txBody>
      <dsp:txXfrm>
        <a:off x="6729198" y="2882272"/>
        <a:ext cx="1527274" cy="1527274"/>
      </dsp:txXfrm>
    </dsp:sp>
    <dsp:sp modelId="{A0F97358-7F79-1043-BCA6-6145E5561A25}">
      <dsp:nvSpPr>
        <dsp:cNvPr id="0" name=""/>
        <dsp:cNvSpPr/>
      </dsp:nvSpPr>
      <dsp:spPr>
        <a:xfrm>
          <a:off x="2215620" y="-888"/>
          <a:ext cx="5724140" cy="5724140"/>
        </a:xfrm>
        <a:prstGeom prst="circularArrow">
          <a:avLst>
            <a:gd name="adj1" fmla="val 5203"/>
            <a:gd name="adj2" fmla="val 336109"/>
            <a:gd name="adj3" fmla="val 4013870"/>
            <a:gd name="adj4" fmla="val 2254193"/>
            <a:gd name="adj5" fmla="val 60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3072008-5514-9947-BC2B-78CABE205E9D}">
      <dsp:nvSpPr>
        <dsp:cNvPr id="0" name=""/>
        <dsp:cNvSpPr/>
      </dsp:nvSpPr>
      <dsp:spPr>
        <a:xfrm>
          <a:off x="4314053" y="4636978"/>
          <a:ext cx="1527274" cy="15272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Design (PRECIS2)</a:t>
          </a:r>
          <a:endParaRPr lang="en-US" sz="2900" kern="1200" dirty="0"/>
        </a:p>
      </dsp:txBody>
      <dsp:txXfrm>
        <a:off x="4314053" y="4636978"/>
        <a:ext cx="1527274" cy="1527274"/>
      </dsp:txXfrm>
    </dsp:sp>
    <dsp:sp modelId="{D0F60576-45F5-ED41-916E-F5693D753DB4}">
      <dsp:nvSpPr>
        <dsp:cNvPr id="0" name=""/>
        <dsp:cNvSpPr/>
      </dsp:nvSpPr>
      <dsp:spPr>
        <a:xfrm>
          <a:off x="2215620" y="-888"/>
          <a:ext cx="5724140" cy="5724140"/>
        </a:xfrm>
        <a:prstGeom prst="circularArrow">
          <a:avLst>
            <a:gd name="adj1" fmla="val 5203"/>
            <a:gd name="adj2" fmla="val 336109"/>
            <a:gd name="adj3" fmla="val 8209698"/>
            <a:gd name="adj4" fmla="val 6450021"/>
            <a:gd name="adj5" fmla="val 60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F2D587B-4249-8C4B-A7B5-D884096568A3}">
      <dsp:nvSpPr>
        <dsp:cNvPr id="0" name=""/>
        <dsp:cNvSpPr/>
      </dsp:nvSpPr>
      <dsp:spPr>
        <a:xfrm>
          <a:off x="1898909" y="2882272"/>
          <a:ext cx="1527274" cy="15272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Ethics</a:t>
          </a:r>
          <a:endParaRPr lang="en-US" sz="2900" kern="1200" dirty="0"/>
        </a:p>
      </dsp:txBody>
      <dsp:txXfrm>
        <a:off x="1898909" y="2882272"/>
        <a:ext cx="1527274" cy="1527274"/>
      </dsp:txXfrm>
    </dsp:sp>
    <dsp:sp modelId="{E013C953-96CA-BD49-940E-0AB78DFB86FB}">
      <dsp:nvSpPr>
        <dsp:cNvPr id="0" name=""/>
        <dsp:cNvSpPr/>
      </dsp:nvSpPr>
      <dsp:spPr>
        <a:xfrm>
          <a:off x="2215620" y="-888"/>
          <a:ext cx="5724140" cy="5724140"/>
        </a:xfrm>
        <a:prstGeom prst="circularArrow">
          <a:avLst>
            <a:gd name="adj1" fmla="val 5203"/>
            <a:gd name="adj2" fmla="val 336109"/>
            <a:gd name="adj3" fmla="val 12296952"/>
            <a:gd name="adj4" fmla="val 10771448"/>
            <a:gd name="adj5" fmla="val 60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CB6F56C-E0D9-CC4D-9D50-9CB06C1034B5}">
      <dsp:nvSpPr>
        <dsp:cNvPr id="0" name=""/>
        <dsp:cNvSpPr/>
      </dsp:nvSpPr>
      <dsp:spPr>
        <a:xfrm>
          <a:off x="2821412" y="43099"/>
          <a:ext cx="1527274" cy="15272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Aim</a:t>
          </a:r>
          <a:endParaRPr lang="en-US" sz="2900" kern="1200" dirty="0"/>
        </a:p>
      </dsp:txBody>
      <dsp:txXfrm>
        <a:off x="2821412" y="43099"/>
        <a:ext cx="1527274" cy="1527274"/>
      </dsp:txXfrm>
    </dsp:sp>
    <dsp:sp modelId="{8791FC6D-A0FE-BE46-9F01-B2CBBA67A4AE}">
      <dsp:nvSpPr>
        <dsp:cNvPr id="0" name=""/>
        <dsp:cNvSpPr/>
      </dsp:nvSpPr>
      <dsp:spPr>
        <a:xfrm>
          <a:off x="2215620" y="-888"/>
          <a:ext cx="5724140" cy="5724140"/>
        </a:xfrm>
        <a:prstGeom prst="circularArrow">
          <a:avLst>
            <a:gd name="adj1" fmla="val 5203"/>
            <a:gd name="adj2" fmla="val 336109"/>
            <a:gd name="adj3" fmla="val 16601570"/>
            <a:gd name="adj4" fmla="val 15199030"/>
            <a:gd name="adj5" fmla="val 60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A5CE05-973E-264F-BC8F-FF093EB2A132}">
      <dsp:nvSpPr>
        <dsp:cNvPr id="0" name=""/>
        <dsp:cNvSpPr/>
      </dsp:nvSpPr>
      <dsp:spPr>
        <a:xfrm>
          <a:off x="5618435" y="43099"/>
          <a:ext cx="1903793" cy="15272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Hypothesis</a:t>
          </a:r>
          <a:endParaRPr lang="en-US" sz="2900" kern="1200" dirty="0"/>
        </a:p>
      </dsp:txBody>
      <dsp:txXfrm>
        <a:off x="5618435" y="43099"/>
        <a:ext cx="1903793" cy="1527274"/>
      </dsp:txXfrm>
    </dsp:sp>
    <dsp:sp modelId="{DEC2159C-90EE-7949-8E71-D85E118A7C59}">
      <dsp:nvSpPr>
        <dsp:cNvPr id="0" name=""/>
        <dsp:cNvSpPr/>
      </dsp:nvSpPr>
      <dsp:spPr>
        <a:xfrm>
          <a:off x="2215620" y="-888"/>
          <a:ext cx="5724140" cy="5724140"/>
        </a:xfrm>
        <a:prstGeom prst="circularArrow">
          <a:avLst>
            <a:gd name="adj1" fmla="val 5203"/>
            <a:gd name="adj2" fmla="val 336109"/>
            <a:gd name="adj3" fmla="val 21292443"/>
            <a:gd name="adj4" fmla="val 19766939"/>
            <a:gd name="adj5" fmla="val 60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356D1A4-CDC4-D54D-9D44-C7E500DF241C}">
      <dsp:nvSpPr>
        <dsp:cNvPr id="0" name=""/>
        <dsp:cNvSpPr/>
      </dsp:nvSpPr>
      <dsp:spPr>
        <a:xfrm>
          <a:off x="6729198" y="2882272"/>
          <a:ext cx="1527274" cy="15272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Question  (PICO)</a:t>
          </a:r>
          <a:endParaRPr lang="en-US" sz="2900" kern="1200" dirty="0"/>
        </a:p>
      </dsp:txBody>
      <dsp:txXfrm>
        <a:off x="6729198" y="2882272"/>
        <a:ext cx="1527274" cy="1527274"/>
      </dsp:txXfrm>
    </dsp:sp>
    <dsp:sp modelId="{A0F97358-7F79-1043-BCA6-6145E5561A25}">
      <dsp:nvSpPr>
        <dsp:cNvPr id="0" name=""/>
        <dsp:cNvSpPr/>
      </dsp:nvSpPr>
      <dsp:spPr>
        <a:xfrm>
          <a:off x="2215620" y="-888"/>
          <a:ext cx="5724140" cy="5724140"/>
        </a:xfrm>
        <a:prstGeom prst="circularArrow">
          <a:avLst>
            <a:gd name="adj1" fmla="val 5203"/>
            <a:gd name="adj2" fmla="val 336109"/>
            <a:gd name="adj3" fmla="val 4013870"/>
            <a:gd name="adj4" fmla="val 2254193"/>
            <a:gd name="adj5" fmla="val 60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3072008-5514-9947-BC2B-78CABE205E9D}">
      <dsp:nvSpPr>
        <dsp:cNvPr id="0" name=""/>
        <dsp:cNvSpPr/>
      </dsp:nvSpPr>
      <dsp:spPr>
        <a:xfrm>
          <a:off x="4314053" y="4636978"/>
          <a:ext cx="1527274" cy="15272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Design (PRECIS2)</a:t>
          </a:r>
          <a:endParaRPr lang="en-US" sz="2900" kern="1200" dirty="0"/>
        </a:p>
      </dsp:txBody>
      <dsp:txXfrm>
        <a:off x="4314053" y="4636978"/>
        <a:ext cx="1527274" cy="1527274"/>
      </dsp:txXfrm>
    </dsp:sp>
    <dsp:sp modelId="{D0F60576-45F5-ED41-916E-F5693D753DB4}">
      <dsp:nvSpPr>
        <dsp:cNvPr id="0" name=""/>
        <dsp:cNvSpPr/>
      </dsp:nvSpPr>
      <dsp:spPr>
        <a:xfrm>
          <a:off x="2215620" y="-888"/>
          <a:ext cx="5724140" cy="5724140"/>
        </a:xfrm>
        <a:prstGeom prst="circularArrow">
          <a:avLst>
            <a:gd name="adj1" fmla="val 5203"/>
            <a:gd name="adj2" fmla="val 336109"/>
            <a:gd name="adj3" fmla="val 8209698"/>
            <a:gd name="adj4" fmla="val 6450021"/>
            <a:gd name="adj5" fmla="val 60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F2D587B-4249-8C4B-A7B5-D884096568A3}">
      <dsp:nvSpPr>
        <dsp:cNvPr id="0" name=""/>
        <dsp:cNvSpPr/>
      </dsp:nvSpPr>
      <dsp:spPr>
        <a:xfrm>
          <a:off x="1898909" y="2882272"/>
          <a:ext cx="1527274" cy="15272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Ethics</a:t>
          </a:r>
          <a:endParaRPr lang="en-US" sz="2900" kern="1200" dirty="0"/>
        </a:p>
      </dsp:txBody>
      <dsp:txXfrm>
        <a:off x="1898909" y="2882272"/>
        <a:ext cx="1527274" cy="1527274"/>
      </dsp:txXfrm>
    </dsp:sp>
    <dsp:sp modelId="{E013C953-96CA-BD49-940E-0AB78DFB86FB}">
      <dsp:nvSpPr>
        <dsp:cNvPr id="0" name=""/>
        <dsp:cNvSpPr/>
      </dsp:nvSpPr>
      <dsp:spPr>
        <a:xfrm>
          <a:off x="2215620" y="-888"/>
          <a:ext cx="5724140" cy="5724140"/>
        </a:xfrm>
        <a:prstGeom prst="circularArrow">
          <a:avLst>
            <a:gd name="adj1" fmla="val 5203"/>
            <a:gd name="adj2" fmla="val 336109"/>
            <a:gd name="adj3" fmla="val 12296952"/>
            <a:gd name="adj4" fmla="val 10771448"/>
            <a:gd name="adj5" fmla="val 60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CB6F56C-E0D9-CC4D-9D50-9CB06C1034B5}">
      <dsp:nvSpPr>
        <dsp:cNvPr id="0" name=""/>
        <dsp:cNvSpPr/>
      </dsp:nvSpPr>
      <dsp:spPr>
        <a:xfrm>
          <a:off x="2821412" y="43099"/>
          <a:ext cx="1527274" cy="15272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Aim</a:t>
          </a:r>
          <a:endParaRPr lang="en-US" sz="2900" kern="1200" dirty="0"/>
        </a:p>
      </dsp:txBody>
      <dsp:txXfrm>
        <a:off x="2821412" y="43099"/>
        <a:ext cx="1527274" cy="1527274"/>
      </dsp:txXfrm>
    </dsp:sp>
    <dsp:sp modelId="{8791FC6D-A0FE-BE46-9F01-B2CBBA67A4AE}">
      <dsp:nvSpPr>
        <dsp:cNvPr id="0" name=""/>
        <dsp:cNvSpPr/>
      </dsp:nvSpPr>
      <dsp:spPr>
        <a:xfrm>
          <a:off x="2215620" y="-888"/>
          <a:ext cx="5724140" cy="5724140"/>
        </a:xfrm>
        <a:prstGeom prst="circularArrow">
          <a:avLst>
            <a:gd name="adj1" fmla="val 5203"/>
            <a:gd name="adj2" fmla="val 336109"/>
            <a:gd name="adj3" fmla="val 16601570"/>
            <a:gd name="adj4" fmla="val 15199030"/>
            <a:gd name="adj5" fmla="val 60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4E98F2-9E8C-E040-A50B-C4739C0132E5}" type="datetimeFigureOut">
              <a:rPr lang="en-US" smtClean="0"/>
              <a:t>5/22/18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3B5182-C3BB-4C4C-9081-4534B4384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336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E322-D4D1-A54B-A8C7-DB1A823AF8B1}" type="datetimeFigureOut">
              <a:rPr lang="en-US" smtClean="0"/>
              <a:t>5/22/18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68D38-2657-9147-990F-F6E0D21B94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650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E322-D4D1-A54B-A8C7-DB1A823AF8B1}" type="datetimeFigureOut">
              <a:rPr lang="en-US" smtClean="0"/>
              <a:t>5/22/18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68D38-2657-9147-990F-F6E0D21B94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674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E322-D4D1-A54B-A8C7-DB1A823AF8B1}" type="datetimeFigureOut">
              <a:rPr lang="en-US" smtClean="0"/>
              <a:t>5/22/18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68D38-2657-9147-990F-F6E0D21B94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660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E322-D4D1-A54B-A8C7-DB1A823AF8B1}" type="datetimeFigureOut">
              <a:rPr lang="en-US" smtClean="0"/>
              <a:t>5/22/18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68D38-2657-9147-990F-F6E0D21B94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00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E322-D4D1-A54B-A8C7-DB1A823AF8B1}" type="datetimeFigureOut">
              <a:rPr lang="en-US" smtClean="0"/>
              <a:t>5/22/18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68D38-2657-9147-990F-F6E0D21B94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025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E322-D4D1-A54B-A8C7-DB1A823AF8B1}" type="datetimeFigureOut">
              <a:rPr lang="en-US" smtClean="0"/>
              <a:t>5/22/18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68D38-2657-9147-990F-F6E0D21B94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617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E322-D4D1-A54B-A8C7-DB1A823AF8B1}" type="datetimeFigureOut">
              <a:rPr lang="en-US" smtClean="0"/>
              <a:t>5/22/18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68D38-2657-9147-990F-F6E0D21B94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119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E322-D4D1-A54B-A8C7-DB1A823AF8B1}" type="datetimeFigureOut">
              <a:rPr lang="en-US" smtClean="0"/>
              <a:t>5/22/18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68D38-2657-9147-990F-F6E0D21B94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731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E322-D4D1-A54B-A8C7-DB1A823AF8B1}" type="datetimeFigureOut">
              <a:rPr lang="en-US" smtClean="0"/>
              <a:t>5/22/18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68D38-2657-9147-990F-F6E0D21B94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004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E322-D4D1-A54B-A8C7-DB1A823AF8B1}" type="datetimeFigureOut">
              <a:rPr lang="en-US" smtClean="0"/>
              <a:t>5/22/18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68D38-2657-9147-990F-F6E0D21B94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86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E322-D4D1-A54B-A8C7-DB1A823AF8B1}" type="datetimeFigureOut">
              <a:rPr lang="en-US" smtClean="0"/>
              <a:t>5/22/18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68D38-2657-9147-990F-F6E0D21B94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994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4E322-D4D1-A54B-A8C7-DB1A823AF8B1}" type="datetimeFigureOut">
              <a:rPr lang="en-US" smtClean="0"/>
              <a:t>5/22/18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68D38-2657-9147-990F-F6E0D21B94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617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Draft Ethical Framework for the Design and Conduct of Pragmatic Trials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33558"/>
            <a:ext cx="9144000" cy="1655762"/>
          </a:xfrm>
        </p:spPr>
        <p:txBody>
          <a:bodyPr/>
          <a:lstStyle/>
          <a:p>
            <a:r>
              <a:rPr lang="en-US" dirty="0" smtClean="0"/>
              <a:t>Spencer Phillips Hey, Sarah Edwards, Cory Evan Goldstein, Alex John London, Stuart Nicholls, and Charles </a:t>
            </a:r>
            <a:r>
              <a:rPr lang="en-US" dirty="0" err="1" smtClean="0"/>
              <a:t>Weijer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7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4515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Table 1. Population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349719"/>
              </p:ext>
            </p:extLst>
          </p:nvPr>
        </p:nvGraphicFramePr>
        <p:xfrm>
          <a:off x="838200" y="929640"/>
          <a:ext cx="10730345" cy="5512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2264"/>
                <a:gridCol w="1832264"/>
                <a:gridCol w="1981199"/>
                <a:gridCol w="762000"/>
                <a:gridCol w="2036618"/>
                <a:gridCol w="2286000"/>
              </a:tblGrid>
              <a:tr h="33606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Very Explanatory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Very Pragmatic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06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en-US" sz="28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Descriptive</a:t>
                      </a:r>
                      <a:endParaRPr lang="en-US" sz="28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Normative</a:t>
                      </a:r>
                      <a:endParaRPr lang="en-US" sz="28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Descriptive</a:t>
                      </a:r>
                      <a:endParaRPr lang="en-US" sz="28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Normative</a:t>
                      </a:r>
                      <a:endParaRPr lang="en-US" sz="28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  <a:tr h="119564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A. What is the target population?</a:t>
                      </a:r>
                      <a:endParaRPr lang="en-US" sz="28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Homogeneous subset of a larger applicable population </a:t>
                      </a:r>
                      <a:endParaRPr lang="en-US" sz="28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Need to consider ramifications of exclusion</a:t>
                      </a:r>
                      <a:r>
                        <a:rPr lang="en-US" sz="1600" baseline="0" dirty="0" smtClean="0">
                          <a:effectLst/>
                        </a:rPr>
                        <a:t> criteria</a:t>
                      </a:r>
                      <a:endParaRPr lang="en-US" sz="3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Full </a:t>
                      </a:r>
                      <a:r>
                        <a:rPr lang="en-US" sz="1600" dirty="0">
                          <a:effectLst/>
                        </a:rPr>
                        <a:t>applicable population 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Need to consider the inclusion</a:t>
                      </a:r>
                      <a:r>
                        <a:rPr lang="en-US" sz="1600" baseline="0" dirty="0" smtClean="0">
                          <a:effectLst/>
                        </a:rPr>
                        <a:t> of </a:t>
                      </a:r>
                      <a:r>
                        <a:rPr lang="en-US" sz="1600" dirty="0" smtClean="0">
                          <a:effectLst/>
                        </a:rPr>
                        <a:t>vulnerable subpopulations</a:t>
                      </a:r>
                      <a:endParaRPr lang="en-US" sz="3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  <a:tr h="117763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B. What are the units of randomization?</a:t>
                      </a:r>
                      <a:endParaRPr lang="en-US" sz="28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More likely to be individuals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Individual-focused approaches to risk/benefit should be sufficient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Entire health systems, nested communities</a:t>
                      </a:r>
                      <a:endParaRPr lang="en-US" sz="28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Risk/benefit analysis is multi-level and may be conflicting; engage gatekeepers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  <a:tr h="106680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C. Who are the research participants?</a:t>
                      </a:r>
                      <a:endParaRPr lang="en-US" sz="28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Usually individual patients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Need to consider ramifications of exclusion</a:t>
                      </a:r>
                      <a:r>
                        <a:rPr lang="en-US" sz="1600" baseline="0" dirty="0" smtClean="0">
                          <a:effectLst/>
                        </a:rPr>
                        <a:t> criteria</a:t>
                      </a:r>
                      <a:endParaRPr lang="en-US" sz="3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Patients, providers, social groups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Need to consider vulnerable</a:t>
                      </a:r>
                      <a:r>
                        <a:rPr lang="en-US" sz="1600" baseline="0" dirty="0" smtClean="0">
                          <a:effectLst/>
                        </a:rPr>
                        <a:t> people; research subjects may include health providers</a:t>
                      </a:r>
                      <a:endParaRPr lang="en-US" sz="3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  <a:tr h="96019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D. How similar are the sites of recruitment?</a:t>
                      </a:r>
                      <a:endParaRPr lang="en-US" sz="28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Single institution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Local ethics</a:t>
                      </a:r>
                      <a:r>
                        <a:rPr lang="en-US" sz="1600" baseline="0" dirty="0" smtClean="0">
                          <a:effectLst/>
                        </a:rPr>
                        <a:t> committee review sufficient; may engage local gatekeepers</a:t>
                      </a:r>
                      <a:endParaRPr lang="en-US" sz="3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Multiple institutions, diverse geography and resources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Gatekeepers from each site need to be engaged in conduct of trial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5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4515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Table 1. Population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5781169"/>
              </p:ext>
            </p:extLst>
          </p:nvPr>
        </p:nvGraphicFramePr>
        <p:xfrm>
          <a:off x="838200" y="929640"/>
          <a:ext cx="10730345" cy="5512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2264"/>
                <a:gridCol w="1832264"/>
                <a:gridCol w="1981199"/>
                <a:gridCol w="762000"/>
                <a:gridCol w="2036618"/>
                <a:gridCol w="2286000"/>
              </a:tblGrid>
              <a:tr h="33606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Very Explanatory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Very Pragmatic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06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en-US" sz="28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Descriptive</a:t>
                      </a:r>
                      <a:endParaRPr lang="en-US" sz="28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Normative</a:t>
                      </a:r>
                      <a:endParaRPr lang="en-US" sz="28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Descriptive</a:t>
                      </a:r>
                      <a:endParaRPr lang="en-US" sz="28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Normative</a:t>
                      </a:r>
                      <a:endParaRPr lang="en-US" sz="28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  <a:tr h="119564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A. What is the target population?</a:t>
                      </a:r>
                      <a:endParaRPr lang="en-US" sz="28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Homogeneous subset of a larger applicable population </a:t>
                      </a:r>
                      <a:endParaRPr lang="en-US" sz="28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Need to consider ramifications of exclusion</a:t>
                      </a:r>
                      <a:r>
                        <a:rPr lang="en-US" sz="1600" baseline="0" dirty="0" smtClean="0">
                          <a:effectLst/>
                        </a:rPr>
                        <a:t> criteria</a:t>
                      </a:r>
                      <a:endParaRPr lang="en-US" sz="3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Full </a:t>
                      </a:r>
                      <a:r>
                        <a:rPr lang="en-US" sz="1600" dirty="0">
                          <a:effectLst/>
                        </a:rPr>
                        <a:t>applicable population 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Need to consider the inclusion</a:t>
                      </a:r>
                      <a:r>
                        <a:rPr lang="en-US" sz="1600" baseline="0" dirty="0" smtClean="0">
                          <a:effectLst/>
                        </a:rPr>
                        <a:t> of </a:t>
                      </a:r>
                      <a:r>
                        <a:rPr lang="en-US" sz="1600" dirty="0" smtClean="0">
                          <a:effectLst/>
                        </a:rPr>
                        <a:t>vulnerable subpopulations</a:t>
                      </a:r>
                      <a:endParaRPr lang="en-US" sz="3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17763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B. What are the units of randomization?</a:t>
                      </a:r>
                      <a:endParaRPr lang="en-US" sz="28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More likely to be individuals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Individual-focused approaches to risk/benefit should be sufficient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Entire health systems, nested communities</a:t>
                      </a:r>
                      <a:endParaRPr lang="en-US" sz="28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Risk/benefit analysis is multi-level and may be conflicting; engage gatekeepers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  <a:tr h="106680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C. Who are the research participants?</a:t>
                      </a:r>
                      <a:endParaRPr lang="en-US" sz="28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Usually individual patients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Need to consider ramifications of exclusion</a:t>
                      </a:r>
                      <a:r>
                        <a:rPr lang="en-US" sz="1600" baseline="0" dirty="0" smtClean="0">
                          <a:effectLst/>
                        </a:rPr>
                        <a:t> criteria</a:t>
                      </a:r>
                      <a:endParaRPr lang="en-US" sz="3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Patients, providers, social groups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Need to consider vulnerable</a:t>
                      </a:r>
                      <a:r>
                        <a:rPr lang="en-US" sz="1600" baseline="0" dirty="0" smtClean="0">
                          <a:effectLst/>
                        </a:rPr>
                        <a:t> people; research subjects may include health providers</a:t>
                      </a:r>
                      <a:endParaRPr lang="en-US" sz="3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6019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D. How similar are the sites of recruitment?</a:t>
                      </a:r>
                      <a:endParaRPr lang="en-US" sz="28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Single institution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Local ethics</a:t>
                      </a:r>
                      <a:r>
                        <a:rPr lang="en-US" sz="1600" baseline="0" dirty="0" smtClean="0">
                          <a:effectLst/>
                        </a:rPr>
                        <a:t> committee review sufficient; may engage local gatekeepers</a:t>
                      </a:r>
                      <a:endParaRPr lang="en-US" sz="3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Multiple institutions, diverse geography and resources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Gatekeepers from each site need to be engaged in conduct of trial</a:t>
                      </a:r>
                      <a:endParaRPr lang="en-US" sz="28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641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4351752"/>
              </p:ext>
            </p:extLst>
          </p:nvPr>
        </p:nvGraphicFramePr>
        <p:xfrm>
          <a:off x="838200" y="929640"/>
          <a:ext cx="10661073" cy="57815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0309"/>
                <a:gridCol w="1724891"/>
                <a:gridCol w="1752600"/>
                <a:gridCol w="678873"/>
                <a:gridCol w="2355272"/>
                <a:gridCol w="2369128"/>
              </a:tblGrid>
              <a:tr h="28959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Very Explanatory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Very Pragmatic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959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 </a:t>
                      </a:r>
                      <a:endParaRPr lang="en-US" sz="16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Descriptive</a:t>
                      </a:r>
                      <a:endParaRPr lang="en-US" sz="16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Normative</a:t>
                      </a:r>
                      <a:endParaRPr lang="en-US" sz="16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Descriptive</a:t>
                      </a:r>
                      <a:endParaRPr lang="en-US" sz="16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Normative</a:t>
                      </a:r>
                      <a:endParaRPr lang="en-US" sz="16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  <a:tr h="126207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A. What is known about the risks and benefits of the interventions?</a:t>
                      </a:r>
                      <a:endParaRPr lang="en-US" sz="16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Efficacy and safety are uncertain; effectiveness unstudied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Full ethics review is required</a:t>
                      </a:r>
                      <a:endParaRPr lang="en-US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Risks and benefits are well understood for </a:t>
                      </a:r>
                      <a:r>
                        <a:rPr lang="en-US" sz="1600" dirty="0" smtClean="0">
                          <a:effectLst/>
                        </a:rPr>
                        <a:t>sample</a:t>
                      </a:r>
                      <a:r>
                        <a:rPr lang="en-US" sz="1600" baseline="0" dirty="0" smtClean="0">
                          <a:effectLst/>
                        </a:rPr>
                        <a:t> population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risks are minimal, then less stringent research ethics review is required; harm-benefit analysis may be complicated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6811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B. Are interventions experimental or </a:t>
                      </a:r>
                      <a:r>
                        <a:rPr lang="en-US" sz="1600" b="1" dirty="0" smtClean="0">
                          <a:effectLst/>
                        </a:rPr>
                        <a:t>usual</a:t>
                      </a:r>
                      <a:r>
                        <a:rPr lang="en-US" sz="1600" b="1" baseline="0" dirty="0" smtClean="0">
                          <a:effectLst/>
                        </a:rPr>
                        <a:t> care?</a:t>
                      </a:r>
                      <a:endParaRPr lang="en-US" sz="16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No interventions are </a:t>
                      </a:r>
                      <a:r>
                        <a:rPr lang="en-US" sz="1600" dirty="0" smtClean="0">
                          <a:effectLst/>
                        </a:rPr>
                        <a:t>usual</a:t>
                      </a:r>
                      <a:r>
                        <a:rPr lang="en-US" sz="1600" baseline="0" dirty="0" smtClean="0">
                          <a:effectLst/>
                        </a:rPr>
                        <a:t> care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Standard protections of </a:t>
                      </a:r>
                      <a:r>
                        <a:rPr lang="en-US" sz="1600" dirty="0" smtClean="0">
                          <a:effectLst/>
                        </a:rPr>
                        <a:t>subjects</a:t>
                      </a:r>
                      <a:r>
                        <a:rPr lang="en-US" sz="1600" baseline="0" dirty="0" smtClean="0">
                          <a:effectLst/>
                        </a:rPr>
                        <a:t> </a:t>
                      </a:r>
                      <a:r>
                        <a:rPr lang="en-US" sz="1600" dirty="0" smtClean="0">
                          <a:effectLst/>
                        </a:rPr>
                        <a:t>should </a:t>
                      </a:r>
                      <a:r>
                        <a:rPr lang="en-US" sz="1600" dirty="0">
                          <a:effectLst/>
                        </a:rPr>
                        <a:t>be applied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Some or </a:t>
                      </a:r>
                      <a:r>
                        <a:rPr lang="en-US" sz="1600" dirty="0">
                          <a:effectLst/>
                        </a:rPr>
                        <a:t>all interventions are </a:t>
                      </a:r>
                      <a:r>
                        <a:rPr lang="en-US" sz="1600" dirty="0" smtClean="0">
                          <a:effectLst/>
                        </a:rPr>
                        <a:t>considered usual</a:t>
                      </a:r>
                      <a:r>
                        <a:rPr lang="en-US" sz="1600" baseline="0" dirty="0" smtClean="0">
                          <a:effectLst/>
                        </a:rPr>
                        <a:t> care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Need to consider whether usual care is research or practice;</a:t>
                      </a:r>
                      <a:r>
                        <a:rPr lang="en-US" sz="1600" baseline="0" dirty="0" smtClean="0">
                          <a:effectLst/>
                        </a:rPr>
                        <a:t> and implications for </a:t>
                      </a:r>
                      <a:r>
                        <a:rPr lang="en-US" sz="1600" dirty="0" smtClean="0">
                          <a:effectLst/>
                        </a:rPr>
                        <a:t>consent process</a:t>
                      </a:r>
                      <a:endParaRPr lang="en-US" sz="3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5294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C. How representative is trial setting of real-world conditions?</a:t>
                      </a:r>
                      <a:endParaRPr lang="en-US" sz="16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Highly specialized, may not be representative of </a:t>
                      </a:r>
                      <a:r>
                        <a:rPr lang="en-US" sz="1600" dirty="0" smtClean="0">
                          <a:effectLst/>
                        </a:rPr>
                        <a:t>real-world setting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Scientific value emphasized over social value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Diverse settings, representative of the real-world 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Sites may not be able to implement or have future access</a:t>
                      </a:r>
                      <a:endParaRPr lang="en-US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  <a:tr h="84381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D. Are protocols strict or flexible?</a:t>
                      </a:r>
                      <a:endParaRPr lang="en-US" sz="16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Strict, blinding, little tolerance for protocol deviation </a:t>
                      </a:r>
                      <a:endParaRPr lang="en-US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Scientific value emphasized over generalizability</a:t>
                      </a:r>
                      <a:endParaRPr lang="en-US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Flexible, open-label, wide tolerance for provider judgment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Increased risks of biases and validity threats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  <a:tr h="95210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E. How widely available outside the trial are the interventions?</a:t>
                      </a:r>
                      <a:endParaRPr lang="en-US" sz="16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None available outside of trial, control is placebo</a:t>
                      </a:r>
                      <a:endParaRPr lang="en-US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Vulnerable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populations may be </a:t>
                      </a:r>
                      <a:r>
                        <a:rPr lang="en-US" sz="1600" dirty="0" smtClean="0">
                          <a:effectLst/>
                        </a:rPr>
                        <a:t>over-represented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Study interventions widely available outside the trial</a:t>
                      </a:r>
                      <a:endParaRPr lang="en-US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Need to consider health</a:t>
                      </a:r>
                      <a:r>
                        <a:rPr lang="en-US" sz="1600" baseline="0" dirty="0" smtClean="0">
                          <a:effectLst/>
                        </a:rPr>
                        <a:t> provider adherence to allocated intervention(s)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838200" y="365125"/>
            <a:ext cx="10515600" cy="564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Table 2. Intervention/Comparator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215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708733"/>
              </p:ext>
            </p:extLst>
          </p:nvPr>
        </p:nvGraphicFramePr>
        <p:xfrm>
          <a:off x="838200" y="929640"/>
          <a:ext cx="10633364" cy="5798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600"/>
                <a:gridCol w="1752600"/>
                <a:gridCol w="1752600"/>
                <a:gridCol w="637309"/>
                <a:gridCol w="2382982"/>
                <a:gridCol w="2355273"/>
              </a:tblGrid>
              <a:tr h="331124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Very Explanatory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Very Pragmatic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5014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 </a:t>
                      </a:r>
                      <a:endParaRPr lang="en-US" sz="16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Descriptive</a:t>
                      </a:r>
                      <a:endParaRPr lang="en-US" sz="16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Normative</a:t>
                      </a:r>
                      <a:endParaRPr lang="en-US" sz="16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Descriptive</a:t>
                      </a:r>
                      <a:endParaRPr lang="en-US" sz="1600" b="1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Normative</a:t>
                      </a:r>
                      <a:endParaRPr lang="en-US" sz="16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  <a:tr h="83840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A. Is the primary outcome </a:t>
                      </a:r>
                      <a:r>
                        <a:rPr lang="en-US" sz="1600" b="1" dirty="0" err="1" smtClean="0">
                          <a:effectLst/>
                        </a:rPr>
                        <a:t>mechan</a:t>
                      </a:r>
                      <a:r>
                        <a:rPr lang="en-US" sz="1600" b="1" dirty="0" smtClean="0">
                          <a:effectLst/>
                        </a:rPr>
                        <a:t>- </a:t>
                      </a:r>
                      <a:r>
                        <a:rPr lang="en-US" sz="1600" b="1" dirty="0" err="1" smtClean="0">
                          <a:effectLst/>
                        </a:rPr>
                        <a:t>istic</a:t>
                      </a:r>
                      <a:r>
                        <a:rPr lang="en-US" sz="1600" b="1" dirty="0" smtClean="0">
                          <a:effectLst/>
                        </a:rPr>
                        <a:t> or </a:t>
                      </a:r>
                      <a:r>
                        <a:rPr lang="en-US" sz="1600" b="1" dirty="0">
                          <a:effectLst/>
                        </a:rPr>
                        <a:t>holistic?</a:t>
                      </a:r>
                      <a:endParaRPr lang="en-US" sz="16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More mechanistic 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Emphasize scientific value over social value </a:t>
                      </a:r>
                      <a:endParaRPr lang="en-US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More holistic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Emphasize social value over scientific value 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  <a:tr h="102633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B. Why are these good outcomes, given the state of evidence?</a:t>
                      </a:r>
                      <a:endParaRPr lang="en-US" sz="16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Efficacy is uncertain 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Standard protections of research subjects needed</a:t>
                      </a:r>
                      <a:endParaRPr lang="en-US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Efficacy is known, but effectiveness or implementation is uncertain</a:t>
                      </a:r>
                      <a:endParaRPr lang="en-US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If risks are minimal, less stringent ethics review may be required</a:t>
                      </a:r>
                      <a:endParaRPr lang="en-US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  <a:tr h="128402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C. What groups have immediate interests at stake in the research?</a:t>
                      </a:r>
                      <a:endParaRPr lang="en-US" sz="16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Researchers, scientists, or drug/device developers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Scientific value is priority and needs to be high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Patients, providers, communities, policymakers, general public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Engage social groups in outcome selection; need to consider consent procedures and notification strategies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5739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D. What types of outcome data are collected?</a:t>
                      </a:r>
                      <a:endParaRPr lang="en-US" sz="16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Newly generated data, biological and clinical test results</a:t>
                      </a:r>
                      <a:endParaRPr lang="en-US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Subjects face additional risk exposure</a:t>
                      </a:r>
                      <a:endParaRPr lang="en-US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Existing data, routinely collected data, </a:t>
                      </a:r>
                      <a:r>
                        <a:rPr lang="en-US" sz="1600" dirty="0" smtClean="0">
                          <a:effectLst/>
                        </a:rPr>
                        <a:t>electronic health </a:t>
                      </a:r>
                      <a:r>
                        <a:rPr lang="en-US" sz="1600" dirty="0">
                          <a:effectLst/>
                        </a:rPr>
                        <a:t>records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Need to consider ethics oversight; may qualify</a:t>
                      </a:r>
                      <a:r>
                        <a:rPr lang="en-US" sz="1600" baseline="0" dirty="0" smtClean="0">
                          <a:effectLst/>
                        </a:rPr>
                        <a:t> for expedited research ethics committee review</a:t>
                      </a:r>
                      <a:endParaRPr lang="en-US" sz="3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060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E. What data is included in the primary outcome analysis?</a:t>
                      </a:r>
                      <a:endParaRPr lang="en-US" sz="16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Favor per</a:t>
                      </a:r>
                      <a:r>
                        <a:rPr lang="en-US" sz="1600" baseline="0" dirty="0" smtClean="0">
                          <a:effectLst/>
                        </a:rPr>
                        <a:t> protocol</a:t>
                      </a:r>
                      <a:r>
                        <a:rPr lang="en-US" sz="1600" dirty="0" smtClean="0">
                          <a:effectLst/>
                        </a:rPr>
                        <a:t> </a:t>
                      </a:r>
                      <a:r>
                        <a:rPr lang="en-US" sz="1600" dirty="0">
                          <a:effectLst/>
                        </a:rPr>
                        <a:t>analysis 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Additional burden of monitoring adherence; needs high value to offset</a:t>
                      </a:r>
                      <a:endParaRPr lang="en-US" sz="16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Favor </a:t>
                      </a:r>
                      <a:r>
                        <a:rPr lang="en-US" sz="1600" dirty="0">
                          <a:effectLst/>
                        </a:rPr>
                        <a:t>intent-to-treat analysis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Scientific value may be low; needs high social value  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838200" y="365125"/>
            <a:ext cx="10515600" cy="564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Table 3. Outcome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4895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/>
          </p:nvPr>
        </p:nvGraphicFramePr>
        <p:xfrm>
          <a:off x="1066800" y="415636"/>
          <a:ext cx="10155382" cy="61652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6347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might this help?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Elucidate connection (or “trade-off”) between trial properties and their ethical implications</a:t>
            </a:r>
          </a:p>
          <a:p>
            <a:r>
              <a:rPr lang="en-US" dirty="0" smtClean="0"/>
              <a:t>Dissolve the need to define a “pragmatic trial” for the purposes of ethical analysis and oversight</a:t>
            </a:r>
          </a:p>
          <a:p>
            <a:pPr lvl="0"/>
            <a:r>
              <a:rPr lang="en-US" dirty="0"/>
              <a:t>Harmonize ethical analysis with a framework widely used for </a:t>
            </a:r>
            <a:r>
              <a:rPr lang="en-US" dirty="0" smtClean="0"/>
              <a:t>evidence synthesis and trial design, </a:t>
            </a:r>
            <a:r>
              <a:rPr lang="en-US" dirty="0"/>
              <a:t>and thereby facilitate communication between </a:t>
            </a:r>
            <a:r>
              <a:rPr lang="en-US" dirty="0" smtClean="0"/>
              <a:t>stakeholders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07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Thank you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err="1" smtClean="0"/>
              <a:t>shey@bwh.harvard.edu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73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 (part 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dirty="0" smtClean="0"/>
              <a:t>ncreasing interest from many research stakeholders in conducting more “pragmatic trials”</a:t>
            </a:r>
          </a:p>
          <a:p>
            <a:r>
              <a:rPr lang="en-US" dirty="0" smtClean="0"/>
              <a:t>Pragmatic trials seemingly have great potential to fill critical knowledge gaps, but they may also raise ethical issues that are not yet well-recognized and understood</a:t>
            </a:r>
          </a:p>
          <a:p>
            <a:r>
              <a:rPr lang="en-US" dirty="0" smtClean="0"/>
              <a:t>No existing consensus or guidance to ensure appropriate ethical oversight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52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 a comprehensive ethical framework and guidance documents that can inform ethical analysis, review, and oversight of pragmatic trials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31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 (part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Pragmatic trials are not all the same</a:t>
            </a:r>
          </a:p>
          <a:p>
            <a:r>
              <a:rPr lang="en-US" dirty="0" smtClean="0"/>
              <a:t>Trials can be more “pragmatic” in some ways; more “explanatory” in other ways</a:t>
            </a:r>
          </a:p>
          <a:p>
            <a:r>
              <a:rPr lang="en-US" dirty="0" smtClean="0"/>
              <a:t>So is an “ethical framework for pragmatic trials” even possible?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4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/>
          </a:bodyPr>
          <a:lstStyle/>
          <a:p>
            <a:r>
              <a:rPr lang="en-US" sz="2800" b="1" dirty="0" err="1" smtClean="0"/>
              <a:t>PR</a:t>
            </a:r>
            <a:r>
              <a:rPr lang="en-US" sz="2800" dirty="0" err="1" smtClean="0"/>
              <a:t>agmatic</a:t>
            </a:r>
            <a:r>
              <a:rPr lang="en-US" sz="2800" dirty="0" smtClean="0"/>
              <a:t> </a:t>
            </a:r>
            <a:r>
              <a:rPr lang="en-US" sz="2800" b="1" dirty="0" smtClean="0"/>
              <a:t>E</a:t>
            </a:r>
            <a:r>
              <a:rPr lang="en-US" sz="2800" dirty="0" smtClean="0"/>
              <a:t>xplanatory </a:t>
            </a:r>
            <a:r>
              <a:rPr lang="en-US" sz="2800" b="1" dirty="0" smtClean="0"/>
              <a:t>C</a:t>
            </a:r>
            <a:r>
              <a:rPr lang="en-US" sz="2800" dirty="0" smtClean="0"/>
              <a:t>ontinuum </a:t>
            </a:r>
            <a:r>
              <a:rPr lang="en-US" sz="2800" b="1" dirty="0" smtClean="0"/>
              <a:t>I</a:t>
            </a:r>
            <a:r>
              <a:rPr lang="en-US" sz="2800" dirty="0" smtClean="0"/>
              <a:t>ndicator </a:t>
            </a:r>
            <a:r>
              <a:rPr lang="en-US" sz="2800" b="1" dirty="0" smtClean="0"/>
              <a:t>S</a:t>
            </a:r>
            <a:r>
              <a:rPr lang="en-US" sz="2800" dirty="0" smtClean="0"/>
              <a:t>ummary (version 2)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651" y="1090518"/>
            <a:ext cx="6350698" cy="5356416"/>
          </a:xfrm>
        </p:spPr>
      </p:pic>
    </p:spTree>
    <p:extLst>
      <p:ext uri="{BB962C8B-B14F-4D97-AF65-F5344CB8AC3E}">
        <p14:creationId xmlns:p14="http://schemas.microsoft.com/office/powerpoint/2010/main" val="180056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(draft)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Rather than focus on the trial per se (“is it pragmatic?”), focus on the research question</a:t>
            </a:r>
          </a:p>
          <a:p>
            <a:r>
              <a:rPr lang="en-US" dirty="0" smtClean="0"/>
              <a:t>Use the PICO framework to specify the various components of the research question</a:t>
            </a:r>
          </a:p>
          <a:p>
            <a:r>
              <a:rPr lang="en-US" dirty="0" smtClean="0"/>
              <a:t>Develop guidance that elucidates the connection between these question components and the normative implications for ethical oversight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6685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PICO (Population</a:t>
            </a:r>
            <a:r>
              <a:rPr lang="en-US" sz="3600" smtClean="0"/>
              <a:t>, Intervention, Comparison, Outcome)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Widely used in systematic reviews to answer health-related questions</a:t>
            </a:r>
          </a:p>
          <a:p>
            <a:r>
              <a:rPr lang="en-US" dirty="0"/>
              <a:t>R</a:t>
            </a:r>
            <a:r>
              <a:rPr lang="en-US" dirty="0" smtClean="0"/>
              <a:t>ecommended as a tool for study design</a:t>
            </a:r>
          </a:p>
          <a:p>
            <a:pPr lvl="1"/>
            <a:r>
              <a:rPr lang="en-US" dirty="0" smtClean="0"/>
              <a:t>What are the populations of interest?</a:t>
            </a:r>
          </a:p>
          <a:p>
            <a:pPr lvl="1"/>
            <a:r>
              <a:rPr lang="en-US" dirty="0" smtClean="0"/>
              <a:t>What is the intervention we want to study?</a:t>
            </a:r>
          </a:p>
          <a:p>
            <a:pPr lvl="1"/>
            <a:r>
              <a:rPr lang="en-US" dirty="0" smtClean="0"/>
              <a:t>What is an appropriate and informative comparator?</a:t>
            </a:r>
          </a:p>
          <a:p>
            <a:pPr lvl="1"/>
            <a:r>
              <a:rPr lang="en-US" dirty="0" smtClean="0"/>
              <a:t>What are the population- or policy-relevant outcomes?</a:t>
            </a:r>
          </a:p>
          <a:p>
            <a:r>
              <a:rPr lang="en-US" dirty="0" smtClean="0"/>
              <a:t>We hypothesize that this breakdown of the research question components can also be useful to structure the ethical evaluation of a trial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18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187944854"/>
              </p:ext>
            </p:extLst>
          </p:nvPr>
        </p:nvGraphicFramePr>
        <p:xfrm>
          <a:off x="1066800" y="415636"/>
          <a:ext cx="10155382" cy="61652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427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(draft)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Rather than focus on the trial per se (“is it pragmatic?”), focus on the research question</a:t>
            </a:r>
          </a:p>
          <a:p>
            <a:r>
              <a:rPr lang="en-US" dirty="0" smtClean="0"/>
              <a:t>Use the PICO framework to specify the various components of the research question</a:t>
            </a:r>
          </a:p>
          <a:p>
            <a:r>
              <a:rPr lang="en-US" dirty="0" smtClean="0"/>
              <a:t>Develop guidance that elucidates the connection between these question components and the normative implications for ethical oversight</a:t>
            </a:r>
          </a:p>
          <a:p>
            <a:r>
              <a:rPr lang="en-US" b="1" dirty="0" smtClean="0"/>
              <a:t>First step: What are the ethical questions that arise as these components become more pragmatic?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2367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1233</Words>
  <Application>Microsoft Macintosh PowerPoint</Application>
  <PresentationFormat>Widescreen</PresentationFormat>
  <Paragraphs>176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Office Theme</vt:lpstr>
      <vt:lpstr>Draft Ethical Framework for the Design and Conduct of Pragmatic Trials</vt:lpstr>
      <vt:lpstr>The Problem (part 1)</vt:lpstr>
      <vt:lpstr>Our project</vt:lpstr>
      <vt:lpstr>The Problem (part 2)</vt:lpstr>
      <vt:lpstr>PRagmatic Explanatory Continuum Indicator Summary (version 2)</vt:lpstr>
      <vt:lpstr>Our (draft) approach</vt:lpstr>
      <vt:lpstr>PICO (Population, Intervention, Comparison, Outcome)</vt:lpstr>
      <vt:lpstr>PowerPoint Presentation</vt:lpstr>
      <vt:lpstr>Our (draft) approach</vt:lpstr>
      <vt:lpstr>Table 1. Population</vt:lpstr>
      <vt:lpstr>Table 1. Population</vt:lpstr>
      <vt:lpstr>PowerPoint Presentation</vt:lpstr>
      <vt:lpstr>PowerPoint Presentation</vt:lpstr>
      <vt:lpstr>PowerPoint Presentation</vt:lpstr>
      <vt:lpstr>How might this help?</vt:lpstr>
      <vt:lpstr>PowerPoint Presentation</vt:lpstr>
    </vt:vector>
  </TitlesOfParts>
  <Company/>
  <LinksUpToDate>false</LinksUpToDate>
  <SharedDoc>false</SharedDoc>
  <HyperlinksChanged>false</HyperlinksChanged>
  <AppVersion>15.0035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Hey, Spencer P.</dc:creator>
  <cp:lastModifiedBy>Hey, Spencer P.</cp:lastModifiedBy>
  <cp:revision>28</cp:revision>
  <dcterms:created xsi:type="dcterms:W3CDTF">2018-04-25T12:11:39Z</dcterms:created>
  <dcterms:modified xsi:type="dcterms:W3CDTF">2018-05-22T19:46:59Z</dcterms:modified>
</cp:coreProperties>
</file>